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374" r:id="rId4"/>
    <p:sldId id="276" r:id="rId5"/>
    <p:sldId id="260" r:id="rId6"/>
    <p:sldId id="334" r:id="rId7"/>
    <p:sldId id="386" r:id="rId8"/>
    <p:sldId id="387" r:id="rId9"/>
    <p:sldId id="388" r:id="rId10"/>
    <p:sldId id="344" r:id="rId11"/>
    <p:sldId id="350" r:id="rId12"/>
    <p:sldId id="385" r:id="rId13"/>
    <p:sldId id="351" r:id="rId14"/>
    <p:sldId id="352" r:id="rId15"/>
    <p:sldId id="378" r:id="rId16"/>
    <p:sldId id="382" r:id="rId17"/>
    <p:sldId id="353" r:id="rId18"/>
    <p:sldId id="346" r:id="rId19"/>
    <p:sldId id="343" r:id="rId20"/>
    <p:sldId id="347" r:id="rId21"/>
    <p:sldId id="348" r:id="rId22"/>
    <p:sldId id="349" r:id="rId23"/>
    <p:sldId id="354" r:id="rId24"/>
    <p:sldId id="389" r:id="rId25"/>
    <p:sldId id="355" r:id="rId26"/>
    <p:sldId id="342" r:id="rId27"/>
    <p:sldId id="357" r:id="rId28"/>
    <p:sldId id="356" r:id="rId29"/>
    <p:sldId id="358" r:id="rId30"/>
    <p:sldId id="379" r:id="rId31"/>
    <p:sldId id="380" r:id="rId32"/>
    <p:sldId id="381" r:id="rId33"/>
    <p:sldId id="359" r:id="rId34"/>
    <p:sldId id="360" r:id="rId35"/>
    <p:sldId id="361" r:id="rId36"/>
    <p:sldId id="367" r:id="rId37"/>
    <p:sldId id="370" r:id="rId38"/>
    <p:sldId id="371" r:id="rId39"/>
    <p:sldId id="373" r:id="rId40"/>
    <p:sldId id="369" r:id="rId41"/>
    <p:sldId id="377" r:id="rId42"/>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3" d="100"/>
          <a:sy n="113" d="100"/>
        </p:scale>
        <p:origin x="44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B1514E2-69B0-4EC7-BFDA-7969DDD17AD9}"/>
              </a:ext>
            </a:extLst>
          </p:cNvPr>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9EA21860-C274-4691-A059-F5E2D80ADAE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23B9EAE2-5069-42E9-B5AB-D83D5FD48D0B}"/>
              </a:ext>
            </a:extLst>
          </p:cNvPr>
          <p:cNvSpPr>
            <a:spLocks noGrp="1"/>
          </p:cNvSpPr>
          <p:nvPr>
            <p:ph type="dt" sz="half" idx="10"/>
          </p:nvPr>
        </p:nvSpPr>
        <p:spPr/>
        <p:txBody>
          <a:bodyPr/>
          <a:lstStyle/>
          <a:p>
            <a:fld id="{8F7F8824-589F-429F-ACC4-829E255F5E23}" type="datetimeFigureOut">
              <a:rPr lang="sv-SE" smtClean="0"/>
              <a:t>2024-09-28</a:t>
            </a:fld>
            <a:endParaRPr lang="sv-SE"/>
          </a:p>
        </p:txBody>
      </p:sp>
      <p:sp>
        <p:nvSpPr>
          <p:cNvPr id="5" name="Platshållare för sidfot 4">
            <a:extLst>
              <a:ext uri="{FF2B5EF4-FFF2-40B4-BE49-F238E27FC236}">
                <a16:creationId xmlns:a16="http://schemas.microsoft.com/office/drawing/2014/main" id="{AA0425F9-03AD-4796-9D2F-A6C928E04156}"/>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F71689C2-C4DD-4D69-9DCB-D507E0C06414}"/>
              </a:ext>
            </a:extLst>
          </p:cNvPr>
          <p:cNvSpPr>
            <a:spLocks noGrp="1"/>
          </p:cNvSpPr>
          <p:nvPr>
            <p:ph type="sldNum" sz="quarter" idx="12"/>
          </p:nvPr>
        </p:nvSpPr>
        <p:spPr/>
        <p:txBody>
          <a:bodyPr/>
          <a:lstStyle/>
          <a:p>
            <a:fld id="{527B9247-5629-4356-A68D-19773E0E69E4}" type="slidenum">
              <a:rPr lang="sv-SE" smtClean="0"/>
              <a:t>‹#›</a:t>
            </a:fld>
            <a:endParaRPr lang="sv-SE"/>
          </a:p>
        </p:txBody>
      </p:sp>
    </p:spTree>
    <p:extLst>
      <p:ext uri="{BB962C8B-B14F-4D97-AF65-F5344CB8AC3E}">
        <p14:creationId xmlns:p14="http://schemas.microsoft.com/office/powerpoint/2010/main" val="27066278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AE2D3B5-16C6-4D7E-BD7B-FE447DA5ADA9}"/>
              </a:ext>
            </a:extLst>
          </p:cNvPr>
          <p:cNvSpPr>
            <a:spLocks noGrp="1"/>
          </p:cNvSpPr>
          <p:nvPr>
            <p:ph type="title"/>
          </p:nvPr>
        </p:nvSpPr>
        <p:spPr/>
        <p:txBody>
          <a:bodyPr/>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1A2D6051-7E8F-422C-9781-D96744D0FE5D}"/>
              </a:ext>
            </a:extLst>
          </p:cNvPr>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91F6F958-3A13-46F1-B61D-A57F5DD63B24}"/>
              </a:ext>
            </a:extLst>
          </p:cNvPr>
          <p:cNvSpPr>
            <a:spLocks noGrp="1"/>
          </p:cNvSpPr>
          <p:nvPr>
            <p:ph type="dt" sz="half" idx="10"/>
          </p:nvPr>
        </p:nvSpPr>
        <p:spPr/>
        <p:txBody>
          <a:bodyPr/>
          <a:lstStyle/>
          <a:p>
            <a:fld id="{8F7F8824-589F-429F-ACC4-829E255F5E23}" type="datetimeFigureOut">
              <a:rPr lang="sv-SE" smtClean="0"/>
              <a:t>2024-09-28</a:t>
            </a:fld>
            <a:endParaRPr lang="sv-SE"/>
          </a:p>
        </p:txBody>
      </p:sp>
      <p:sp>
        <p:nvSpPr>
          <p:cNvPr id="5" name="Platshållare för sidfot 4">
            <a:extLst>
              <a:ext uri="{FF2B5EF4-FFF2-40B4-BE49-F238E27FC236}">
                <a16:creationId xmlns:a16="http://schemas.microsoft.com/office/drawing/2014/main" id="{F049EB87-B68D-4818-BC13-3D5E8B20284C}"/>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FBBBF250-EF45-499E-A356-04D038F1E5CB}"/>
              </a:ext>
            </a:extLst>
          </p:cNvPr>
          <p:cNvSpPr>
            <a:spLocks noGrp="1"/>
          </p:cNvSpPr>
          <p:nvPr>
            <p:ph type="sldNum" sz="quarter" idx="12"/>
          </p:nvPr>
        </p:nvSpPr>
        <p:spPr/>
        <p:txBody>
          <a:bodyPr/>
          <a:lstStyle/>
          <a:p>
            <a:fld id="{527B9247-5629-4356-A68D-19773E0E69E4}" type="slidenum">
              <a:rPr lang="sv-SE" smtClean="0"/>
              <a:t>‹#›</a:t>
            </a:fld>
            <a:endParaRPr lang="sv-SE"/>
          </a:p>
        </p:txBody>
      </p:sp>
    </p:spTree>
    <p:extLst>
      <p:ext uri="{BB962C8B-B14F-4D97-AF65-F5344CB8AC3E}">
        <p14:creationId xmlns:p14="http://schemas.microsoft.com/office/powerpoint/2010/main" val="22636514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E01761CD-E6AB-4607-A5D9-C34A2199C270}"/>
              </a:ext>
            </a:extLst>
          </p:cNvPr>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89E711FE-C8C8-4F7E-8E2F-3F9492B221D5}"/>
              </a:ext>
            </a:extLst>
          </p:cNvPr>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6A76B6C0-3479-47FF-AF44-89B85BC00544}"/>
              </a:ext>
            </a:extLst>
          </p:cNvPr>
          <p:cNvSpPr>
            <a:spLocks noGrp="1"/>
          </p:cNvSpPr>
          <p:nvPr>
            <p:ph type="dt" sz="half" idx="10"/>
          </p:nvPr>
        </p:nvSpPr>
        <p:spPr/>
        <p:txBody>
          <a:bodyPr/>
          <a:lstStyle/>
          <a:p>
            <a:fld id="{8F7F8824-589F-429F-ACC4-829E255F5E23}" type="datetimeFigureOut">
              <a:rPr lang="sv-SE" smtClean="0"/>
              <a:t>2024-09-28</a:t>
            </a:fld>
            <a:endParaRPr lang="sv-SE"/>
          </a:p>
        </p:txBody>
      </p:sp>
      <p:sp>
        <p:nvSpPr>
          <p:cNvPr id="5" name="Platshållare för sidfot 4">
            <a:extLst>
              <a:ext uri="{FF2B5EF4-FFF2-40B4-BE49-F238E27FC236}">
                <a16:creationId xmlns:a16="http://schemas.microsoft.com/office/drawing/2014/main" id="{1E3285EF-85CB-48F1-AFE4-0DC25AA0C2B2}"/>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92BBAE06-3B8E-4DF6-8BFE-D2B04F7BED89}"/>
              </a:ext>
            </a:extLst>
          </p:cNvPr>
          <p:cNvSpPr>
            <a:spLocks noGrp="1"/>
          </p:cNvSpPr>
          <p:nvPr>
            <p:ph type="sldNum" sz="quarter" idx="12"/>
          </p:nvPr>
        </p:nvSpPr>
        <p:spPr/>
        <p:txBody>
          <a:bodyPr/>
          <a:lstStyle/>
          <a:p>
            <a:fld id="{527B9247-5629-4356-A68D-19773E0E69E4}" type="slidenum">
              <a:rPr lang="sv-SE" smtClean="0"/>
              <a:t>‹#›</a:t>
            </a:fld>
            <a:endParaRPr lang="sv-SE"/>
          </a:p>
        </p:txBody>
      </p:sp>
    </p:spTree>
    <p:extLst>
      <p:ext uri="{BB962C8B-B14F-4D97-AF65-F5344CB8AC3E}">
        <p14:creationId xmlns:p14="http://schemas.microsoft.com/office/powerpoint/2010/main" val="25472814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91B3A83-6E11-4934-9276-6C123428D0E2}"/>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C3CAE6A5-31F2-42AB-B267-D7F66DFB124A}"/>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03FF1E63-01DD-4C1B-9971-CEC15366447A}"/>
              </a:ext>
            </a:extLst>
          </p:cNvPr>
          <p:cNvSpPr>
            <a:spLocks noGrp="1"/>
          </p:cNvSpPr>
          <p:nvPr>
            <p:ph type="dt" sz="half" idx="10"/>
          </p:nvPr>
        </p:nvSpPr>
        <p:spPr/>
        <p:txBody>
          <a:bodyPr/>
          <a:lstStyle/>
          <a:p>
            <a:fld id="{8F7F8824-589F-429F-ACC4-829E255F5E23}" type="datetimeFigureOut">
              <a:rPr lang="sv-SE" smtClean="0"/>
              <a:t>2024-09-28</a:t>
            </a:fld>
            <a:endParaRPr lang="sv-SE"/>
          </a:p>
        </p:txBody>
      </p:sp>
      <p:sp>
        <p:nvSpPr>
          <p:cNvPr id="5" name="Platshållare för sidfot 4">
            <a:extLst>
              <a:ext uri="{FF2B5EF4-FFF2-40B4-BE49-F238E27FC236}">
                <a16:creationId xmlns:a16="http://schemas.microsoft.com/office/drawing/2014/main" id="{84CF4F11-0965-4920-9DD4-D60B7DD3B678}"/>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21462779-3C5D-43A4-B3ED-2798E89F80CB}"/>
              </a:ext>
            </a:extLst>
          </p:cNvPr>
          <p:cNvSpPr>
            <a:spLocks noGrp="1"/>
          </p:cNvSpPr>
          <p:nvPr>
            <p:ph type="sldNum" sz="quarter" idx="12"/>
          </p:nvPr>
        </p:nvSpPr>
        <p:spPr/>
        <p:txBody>
          <a:bodyPr/>
          <a:lstStyle/>
          <a:p>
            <a:fld id="{527B9247-5629-4356-A68D-19773E0E69E4}" type="slidenum">
              <a:rPr lang="sv-SE" smtClean="0"/>
              <a:t>‹#›</a:t>
            </a:fld>
            <a:endParaRPr lang="sv-SE"/>
          </a:p>
        </p:txBody>
      </p:sp>
    </p:spTree>
    <p:extLst>
      <p:ext uri="{BB962C8B-B14F-4D97-AF65-F5344CB8AC3E}">
        <p14:creationId xmlns:p14="http://schemas.microsoft.com/office/powerpoint/2010/main" val="27522818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E5AEBA2-255F-4A02-846A-4B460FBC7655}"/>
              </a:ext>
            </a:extLst>
          </p:cNvPr>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A56DE424-5A9F-49D2-86D1-C7E472D4DFB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931F55AE-5C69-43CB-9906-54C5ACF29375}"/>
              </a:ext>
            </a:extLst>
          </p:cNvPr>
          <p:cNvSpPr>
            <a:spLocks noGrp="1"/>
          </p:cNvSpPr>
          <p:nvPr>
            <p:ph type="dt" sz="half" idx="10"/>
          </p:nvPr>
        </p:nvSpPr>
        <p:spPr/>
        <p:txBody>
          <a:bodyPr/>
          <a:lstStyle/>
          <a:p>
            <a:fld id="{8F7F8824-589F-429F-ACC4-829E255F5E23}" type="datetimeFigureOut">
              <a:rPr lang="sv-SE" smtClean="0"/>
              <a:t>2024-09-28</a:t>
            </a:fld>
            <a:endParaRPr lang="sv-SE"/>
          </a:p>
        </p:txBody>
      </p:sp>
      <p:sp>
        <p:nvSpPr>
          <p:cNvPr id="5" name="Platshållare för sidfot 4">
            <a:extLst>
              <a:ext uri="{FF2B5EF4-FFF2-40B4-BE49-F238E27FC236}">
                <a16:creationId xmlns:a16="http://schemas.microsoft.com/office/drawing/2014/main" id="{5E81AE98-10EC-497B-82E2-6E6F5E9698DA}"/>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C467E219-6246-4F12-8863-2E16DB3AB9C6}"/>
              </a:ext>
            </a:extLst>
          </p:cNvPr>
          <p:cNvSpPr>
            <a:spLocks noGrp="1"/>
          </p:cNvSpPr>
          <p:nvPr>
            <p:ph type="sldNum" sz="quarter" idx="12"/>
          </p:nvPr>
        </p:nvSpPr>
        <p:spPr/>
        <p:txBody>
          <a:bodyPr/>
          <a:lstStyle/>
          <a:p>
            <a:fld id="{527B9247-5629-4356-A68D-19773E0E69E4}" type="slidenum">
              <a:rPr lang="sv-SE" smtClean="0"/>
              <a:t>‹#›</a:t>
            </a:fld>
            <a:endParaRPr lang="sv-SE"/>
          </a:p>
        </p:txBody>
      </p:sp>
    </p:spTree>
    <p:extLst>
      <p:ext uri="{BB962C8B-B14F-4D97-AF65-F5344CB8AC3E}">
        <p14:creationId xmlns:p14="http://schemas.microsoft.com/office/powerpoint/2010/main" val="32789829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3C09E1E-0475-4A8B-A667-7F4815A68153}"/>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2A1A7D64-7ABE-40F9-A785-70A2DDA2EB48}"/>
              </a:ext>
            </a:extLst>
          </p:cNvPr>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F3BE4983-A40D-48C5-BD18-3A1C3C50F1A2}"/>
              </a:ext>
            </a:extLst>
          </p:cNvPr>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48F5874D-34BC-4AA2-8622-5BFA563AE23C}"/>
              </a:ext>
            </a:extLst>
          </p:cNvPr>
          <p:cNvSpPr>
            <a:spLocks noGrp="1"/>
          </p:cNvSpPr>
          <p:nvPr>
            <p:ph type="dt" sz="half" idx="10"/>
          </p:nvPr>
        </p:nvSpPr>
        <p:spPr/>
        <p:txBody>
          <a:bodyPr/>
          <a:lstStyle/>
          <a:p>
            <a:fld id="{8F7F8824-589F-429F-ACC4-829E255F5E23}" type="datetimeFigureOut">
              <a:rPr lang="sv-SE" smtClean="0"/>
              <a:t>2024-09-28</a:t>
            </a:fld>
            <a:endParaRPr lang="sv-SE"/>
          </a:p>
        </p:txBody>
      </p:sp>
      <p:sp>
        <p:nvSpPr>
          <p:cNvPr id="6" name="Platshållare för sidfot 5">
            <a:extLst>
              <a:ext uri="{FF2B5EF4-FFF2-40B4-BE49-F238E27FC236}">
                <a16:creationId xmlns:a16="http://schemas.microsoft.com/office/drawing/2014/main" id="{61617A12-5D4B-468A-A12B-EF48F7AD06E0}"/>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A16A3BD7-AC8C-4AF3-94AE-E4CFCB280197}"/>
              </a:ext>
            </a:extLst>
          </p:cNvPr>
          <p:cNvSpPr>
            <a:spLocks noGrp="1"/>
          </p:cNvSpPr>
          <p:nvPr>
            <p:ph type="sldNum" sz="quarter" idx="12"/>
          </p:nvPr>
        </p:nvSpPr>
        <p:spPr/>
        <p:txBody>
          <a:bodyPr/>
          <a:lstStyle/>
          <a:p>
            <a:fld id="{527B9247-5629-4356-A68D-19773E0E69E4}" type="slidenum">
              <a:rPr lang="sv-SE" smtClean="0"/>
              <a:t>‹#›</a:t>
            </a:fld>
            <a:endParaRPr lang="sv-SE"/>
          </a:p>
        </p:txBody>
      </p:sp>
    </p:spTree>
    <p:extLst>
      <p:ext uri="{BB962C8B-B14F-4D97-AF65-F5344CB8AC3E}">
        <p14:creationId xmlns:p14="http://schemas.microsoft.com/office/powerpoint/2010/main" val="1715017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A1B6F4A-F6B5-4894-9837-D7AA5D49BC5E}"/>
              </a:ext>
            </a:extLst>
          </p:cNvPr>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445EFD93-6378-4C57-B710-85C262D90F4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4B84AB7E-4223-4397-AEB3-13D503039B3B}"/>
              </a:ext>
            </a:extLst>
          </p:cNvPr>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D46FFC9F-7F73-4E6C-B9EF-511D38BE21C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a:extLst>
              <a:ext uri="{FF2B5EF4-FFF2-40B4-BE49-F238E27FC236}">
                <a16:creationId xmlns:a16="http://schemas.microsoft.com/office/drawing/2014/main" id="{1D4D5459-17D4-45B5-AAD9-7A679A589BFB}"/>
              </a:ext>
            </a:extLst>
          </p:cNvPr>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9C49B720-79CB-4759-9CA2-AF31BF2763D3}"/>
              </a:ext>
            </a:extLst>
          </p:cNvPr>
          <p:cNvSpPr>
            <a:spLocks noGrp="1"/>
          </p:cNvSpPr>
          <p:nvPr>
            <p:ph type="dt" sz="half" idx="10"/>
          </p:nvPr>
        </p:nvSpPr>
        <p:spPr/>
        <p:txBody>
          <a:bodyPr/>
          <a:lstStyle/>
          <a:p>
            <a:fld id="{8F7F8824-589F-429F-ACC4-829E255F5E23}" type="datetimeFigureOut">
              <a:rPr lang="sv-SE" smtClean="0"/>
              <a:t>2024-09-28</a:t>
            </a:fld>
            <a:endParaRPr lang="sv-SE"/>
          </a:p>
        </p:txBody>
      </p:sp>
      <p:sp>
        <p:nvSpPr>
          <p:cNvPr id="8" name="Platshållare för sidfot 7">
            <a:extLst>
              <a:ext uri="{FF2B5EF4-FFF2-40B4-BE49-F238E27FC236}">
                <a16:creationId xmlns:a16="http://schemas.microsoft.com/office/drawing/2014/main" id="{2D6CDB9B-71BF-461A-A0ED-18C0E0117D21}"/>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487FE452-B2F1-40C5-ABCF-79C52514C215}"/>
              </a:ext>
            </a:extLst>
          </p:cNvPr>
          <p:cNvSpPr>
            <a:spLocks noGrp="1"/>
          </p:cNvSpPr>
          <p:nvPr>
            <p:ph type="sldNum" sz="quarter" idx="12"/>
          </p:nvPr>
        </p:nvSpPr>
        <p:spPr/>
        <p:txBody>
          <a:bodyPr/>
          <a:lstStyle/>
          <a:p>
            <a:fld id="{527B9247-5629-4356-A68D-19773E0E69E4}" type="slidenum">
              <a:rPr lang="sv-SE" smtClean="0"/>
              <a:t>‹#›</a:t>
            </a:fld>
            <a:endParaRPr lang="sv-SE"/>
          </a:p>
        </p:txBody>
      </p:sp>
    </p:spTree>
    <p:extLst>
      <p:ext uri="{BB962C8B-B14F-4D97-AF65-F5344CB8AC3E}">
        <p14:creationId xmlns:p14="http://schemas.microsoft.com/office/powerpoint/2010/main" val="19040907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E715CD6-9E60-43D1-92E7-72755C9F851D}"/>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C8441F9E-9FAA-49ED-9FF8-F90D4FB381DE}"/>
              </a:ext>
            </a:extLst>
          </p:cNvPr>
          <p:cNvSpPr>
            <a:spLocks noGrp="1"/>
          </p:cNvSpPr>
          <p:nvPr>
            <p:ph type="dt" sz="half" idx="10"/>
          </p:nvPr>
        </p:nvSpPr>
        <p:spPr/>
        <p:txBody>
          <a:bodyPr/>
          <a:lstStyle/>
          <a:p>
            <a:fld id="{8F7F8824-589F-429F-ACC4-829E255F5E23}" type="datetimeFigureOut">
              <a:rPr lang="sv-SE" smtClean="0"/>
              <a:t>2024-09-28</a:t>
            </a:fld>
            <a:endParaRPr lang="sv-SE"/>
          </a:p>
        </p:txBody>
      </p:sp>
      <p:sp>
        <p:nvSpPr>
          <p:cNvPr id="4" name="Platshållare för sidfot 3">
            <a:extLst>
              <a:ext uri="{FF2B5EF4-FFF2-40B4-BE49-F238E27FC236}">
                <a16:creationId xmlns:a16="http://schemas.microsoft.com/office/drawing/2014/main" id="{08B3C2BD-5E34-427B-AEC3-6CE73892B08A}"/>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F4271097-2DFA-4C13-9EEB-BE2A3BB56A2A}"/>
              </a:ext>
            </a:extLst>
          </p:cNvPr>
          <p:cNvSpPr>
            <a:spLocks noGrp="1"/>
          </p:cNvSpPr>
          <p:nvPr>
            <p:ph type="sldNum" sz="quarter" idx="12"/>
          </p:nvPr>
        </p:nvSpPr>
        <p:spPr/>
        <p:txBody>
          <a:bodyPr/>
          <a:lstStyle/>
          <a:p>
            <a:fld id="{527B9247-5629-4356-A68D-19773E0E69E4}" type="slidenum">
              <a:rPr lang="sv-SE" smtClean="0"/>
              <a:t>‹#›</a:t>
            </a:fld>
            <a:endParaRPr lang="sv-SE"/>
          </a:p>
        </p:txBody>
      </p:sp>
    </p:spTree>
    <p:extLst>
      <p:ext uri="{BB962C8B-B14F-4D97-AF65-F5344CB8AC3E}">
        <p14:creationId xmlns:p14="http://schemas.microsoft.com/office/powerpoint/2010/main" val="25850026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1A5DDDF5-06EF-42AF-9187-E5A5B1A731B1}"/>
              </a:ext>
            </a:extLst>
          </p:cNvPr>
          <p:cNvSpPr>
            <a:spLocks noGrp="1"/>
          </p:cNvSpPr>
          <p:nvPr>
            <p:ph type="dt" sz="half" idx="10"/>
          </p:nvPr>
        </p:nvSpPr>
        <p:spPr/>
        <p:txBody>
          <a:bodyPr/>
          <a:lstStyle/>
          <a:p>
            <a:fld id="{8F7F8824-589F-429F-ACC4-829E255F5E23}" type="datetimeFigureOut">
              <a:rPr lang="sv-SE" smtClean="0"/>
              <a:t>2024-09-28</a:t>
            </a:fld>
            <a:endParaRPr lang="sv-SE"/>
          </a:p>
        </p:txBody>
      </p:sp>
      <p:sp>
        <p:nvSpPr>
          <p:cNvPr id="3" name="Platshållare för sidfot 2">
            <a:extLst>
              <a:ext uri="{FF2B5EF4-FFF2-40B4-BE49-F238E27FC236}">
                <a16:creationId xmlns:a16="http://schemas.microsoft.com/office/drawing/2014/main" id="{9DCB68D4-8120-4E9B-B2E4-7F7BAF2C4A2D}"/>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29A87648-FFDC-4F71-AA04-6B70A1805D9F}"/>
              </a:ext>
            </a:extLst>
          </p:cNvPr>
          <p:cNvSpPr>
            <a:spLocks noGrp="1"/>
          </p:cNvSpPr>
          <p:nvPr>
            <p:ph type="sldNum" sz="quarter" idx="12"/>
          </p:nvPr>
        </p:nvSpPr>
        <p:spPr/>
        <p:txBody>
          <a:bodyPr/>
          <a:lstStyle/>
          <a:p>
            <a:fld id="{527B9247-5629-4356-A68D-19773E0E69E4}" type="slidenum">
              <a:rPr lang="sv-SE" smtClean="0"/>
              <a:t>‹#›</a:t>
            </a:fld>
            <a:endParaRPr lang="sv-SE"/>
          </a:p>
        </p:txBody>
      </p:sp>
    </p:spTree>
    <p:extLst>
      <p:ext uri="{BB962C8B-B14F-4D97-AF65-F5344CB8AC3E}">
        <p14:creationId xmlns:p14="http://schemas.microsoft.com/office/powerpoint/2010/main" val="32097155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0CC6A5E-8360-424C-93CC-08E08C57E979}"/>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D5B8DFA9-20F2-4779-AD14-6CC6B5A308F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8C252CC2-0691-49F3-8279-F6084C0F452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3D794DB6-A80C-410A-B095-9CCC7919F183}"/>
              </a:ext>
            </a:extLst>
          </p:cNvPr>
          <p:cNvSpPr>
            <a:spLocks noGrp="1"/>
          </p:cNvSpPr>
          <p:nvPr>
            <p:ph type="dt" sz="half" idx="10"/>
          </p:nvPr>
        </p:nvSpPr>
        <p:spPr/>
        <p:txBody>
          <a:bodyPr/>
          <a:lstStyle/>
          <a:p>
            <a:fld id="{8F7F8824-589F-429F-ACC4-829E255F5E23}" type="datetimeFigureOut">
              <a:rPr lang="sv-SE" smtClean="0"/>
              <a:t>2024-09-28</a:t>
            </a:fld>
            <a:endParaRPr lang="sv-SE"/>
          </a:p>
        </p:txBody>
      </p:sp>
      <p:sp>
        <p:nvSpPr>
          <p:cNvPr id="6" name="Platshållare för sidfot 5">
            <a:extLst>
              <a:ext uri="{FF2B5EF4-FFF2-40B4-BE49-F238E27FC236}">
                <a16:creationId xmlns:a16="http://schemas.microsoft.com/office/drawing/2014/main" id="{9835481D-DD77-43C1-8786-FC58621553DC}"/>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BF3B51AE-8E53-4840-B4E6-A7715AB58180}"/>
              </a:ext>
            </a:extLst>
          </p:cNvPr>
          <p:cNvSpPr>
            <a:spLocks noGrp="1"/>
          </p:cNvSpPr>
          <p:nvPr>
            <p:ph type="sldNum" sz="quarter" idx="12"/>
          </p:nvPr>
        </p:nvSpPr>
        <p:spPr/>
        <p:txBody>
          <a:bodyPr/>
          <a:lstStyle/>
          <a:p>
            <a:fld id="{527B9247-5629-4356-A68D-19773E0E69E4}" type="slidenum">
              <a:rPr lang="sv-SE" smtClean="0"/>
              <a:t>‹#›</a:t>
            </a:fld>
            <a:endParaRPr lang="sv-SE"/>
          </a:p>
        </p:txBody>
      </p:sp>
    </p:spTree>
    <p:extLst>
      <p:ext uri="{BB962C8B-B14F-4D97-AF65-F5344CB8AC3E}">
        <p14:creationId xmlns:p14="http://schemas.microsoft.com/office/powerpoint/2010/main" val="21938196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E30665-F6A1-4FCF-9E05-328B902352CF}"/>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19047169-DF43-4B09-B460-5CE183629C5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a:extLst>
              <a:ext uri="{FF2B5EF4-FFF2-40B4-BE49-F238E27FC236}">
                <a16:creationId xmlns:a16="http://schemas.microsoft.com/office/drawing/2014/main" id="{48E896F9-3F59-4BE7-AFF4-8271A87D924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BE3451E1-4BD7-4D03-A7F4-D976469C4E63}"/>
              </a:ext>
            </a:extLst>
          </p:cNvPr>
          <p:cNvSpPr>
            <a:spLocks noGrp="1"/>
          </p:cNvSpPr>
          <p:nvPr>
            <p:ph type="dt" sz="half" idx="10"/>
          </p:nvPr>
        </p:nvSpPr>
        <p:spPr/>
        <p:txBody>
          <a:bodyPr/>
          <a:lstStyle/>
          <a:p>
            <a:fld id="{8F7F8824-589F-429F-ACC4-829E255F5E23}" type="datetimeFigureOut">
              <a:rPr lang="sv-SE" smtClean="0"/>
              <a:t>2024-09-28</a:t>
            </a:fld>
            <a:endParaRPr lang="sv-SE"/>
          </a:p>
        </p:txBody>
      </p:sp>
      <p:sp>
        <p:nvSpPr>
          <p:cNvPr id="6" name="Platshållare för sidfot 5">
            <a:extLst>
              <a:ext uri="{FF2B5EF4-FFF2-40B4-BE49-F238E27FC236}">
                <a16:creationId xmlns:a16="http://schemas.microsoft.com/office/drawing/2014/main" id="{EE94A7E0-4F30-479C-979A-8EDF1A930598}"/>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A8F56D2B-CA8A-401E-8112-BF21D46A0C0C}"/>
              </a:ext>
            </a:extLst>
          </p:cNvPr>
          <p:cNvSpPr>
            <a:spLocks noGrp="1"/>
          </p:cNvSpPr>
          <p:nvPr>
            <p:ph type="sldNum" sz="quarter" idx="12"/>
          </p:nvPr>
        </p:nvSpPr>
        <p:spPr/>
        <p:txBody>
          <a:bodyPr/>
          <a:lstStyle/>
          <a:p>
            <a:fld id="{527B9247-5629-4356-A68D-19773E0E69E4}" type="slidenum">
              <a:rPr lang="sv-SE" smtClean="0"/>
              <a:t>‹#›</a:t>
            </a:fld>
            <a:endParaRPr lang="sv-SE"/>
          </a:p>
        </p:txBody>
      </p:sp>
    </p:spTree>
    <p:extLst>
      <p:ext uri="{BB962C8B-B14F-4D97-AF65-F5344CB8AC3E}">
        <p14:creationId xmlns:p14="http://schemas.microsoft.com/office/powerpoint/2010/main" val="2157024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5EC2E0A9-BEDE-45E3-A241-5CF411A40FE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C6A1D251-128C-4821-978C-5FE1654DB01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58F8D3D5-2415-4298-A608-42DBC99E7D9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7F8824-589F-429F-ACC4-829E255F5E23}" type="datetimeFigureOut">
              <a:rPr lang="sv-SE" smtClean="0"/>
              <a:t>2024-09-28</a:t>
            </a:fld>
            <a:endParaRPr lang="sv-SE"/>
          </a:p>
        </p:txBody>
      </p:sp>
      <p:sp>
        <p:nvSpPr>
          <p:cNvPr id="5" name="Platshållare för sidfot 4">
            <a:extLst>
              <a:ext uri="{FF2B5EF4-FFF2-40B4-BE49-F238E27FC236}">
                <a16:creationId xmlns:a16="http://schemas.microsoft.com/office/drawing/2014/main" id="{B5E1AA92-F79A-4E28-BEA6-9BE45C28B15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a:extLst>
              <a:ext uri="{FF2B5EF4-FFF2-40B4-BE49-F238E27FC236}">
                <a16:creationId xmlns:a16="http://schemas.microsoft.com/office/drawing/2014/main" id="{D8E2D7FA-0DF6-4285-B46F-2FE5A8084E9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7B9247-5629-4356-A68D-19773E0E69E4}" type="slidenum">
              <a:rPr lang="sv-SE" smtClean="0"/>
              <a:t>‹#›</a:t>
            </a:fld>
            <a:endParaRPr lang="sv-SE"/>
          </a:p>
        </p:txBody>
      </p:sp>
    </p:spTree>
    <p:extLst>
      <p:ext uri="{BB962C8B-B14F-4D97-AF65-F5344CB8AC3E}">
        <p14:creationId xmlns:p14="http://schemas.microsoft.com/office/powerpoint/2010/main" val="35101323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s://team.intersport.se/ik-baltichov" TargetMode="External"/><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22">
            <a:extLst>
              <a:ext uri="{FF2B5EF4-FFF2-40B4-BE49-F238E27FC236}">
                <a16:creationId xmlns:a16="http://schemas.microsoft.com/office/drawing/2014/main" id="{C0B27210-D0CA-4654-B3E3-9ABB4F178E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771AC383-A579-4179-9DED-6C558F2FD3C8}"/>
              </a:ext>
            </a:extLst>
          </p:cNvPr>
          <p:cNvSpPr>
            <a:spLocks noGrp="1"/>
          </p:cNvSpPr>
          <p:nvPr>
            <p:ph type="ctrTitle"/>
          </p:nvPr>
        </p:nvSpPr>
        <p:spPr>
          <a:xfrm>
            <a:off x="6746627" y="1300357"/>
            <a:ext cx="4645250" cy="2889114"/>
          </a:xfrm>
        </p:spPr>
        <p:txBody>
          <a:bodyPr anchor="b">
            <a:normAutofit/>
          </a:bodyPr>
          <a:lstStyle/>
          <a:p>
            <a:pPr algn="l"/>
            <a:r>
              <a:rPr lang="sv-SE" dirty="0">
                <a:solidFill>
                  <a:schemeClr val="bg1"/>
                </a:solidFill>
              </a:rPr>
              <a:t>Välkomna till föräldramöte</a:t>
            </a:r>
            <a:br>
              <a:rPr lang="sv-SE" dirty="0">
                <a:solidFill>
                  <a:schemeClr val="bg1"/>
                </a:solidFill>
              </a:rPr>
            </a:br>
            <a:r>
              <a:rPr lang="sv-SE" dirty="0">
                <a:solidFill>
                  <a:schemeClr val="bg1"/>
                </a:solidFill>
              </a:rPr>
              <a:t>IK Baltichov</a:t>
            </a:r>
          </a:p>
        </p:txBody>
      </p:sp>
      <p:sp>
        <p:nvSpPr>
          <p:cNvPr id="3" name="Underrubrik 2">
            <a:extLst>
              <a:ext uri="{FF2B5EF4-FFF2-40B4-BE49-F238E27FC236}">
                <a16:creationId xmlns:a16="http://schemas.microsoft.com/office/drawing/2014/main" id="{F5569683-A402-4DEE-844E-52E72F9911C0}"/>
              </a:ext>
            </a:extLst>
          </p:cNvPr>
          <p:cNvSpPr>
            <a:spLocks noGrp="1"/>
          </p:cNvSpPr>
          <p:nvPr>
            <p:ph type="subTitle" idx="1"/>
          </p:nvPr>
        </p:nvSpPr>
        <p:spPr>
          <a:xfrm>
            <a:off x="6746627" y="4189471"/>
            <a:ext cx="4645250" cy="1147863"/>
          </a:xfrm>
        </p:spPr>
        <p:txBody>
          <a:bodyPr anchor="t">
            <a:normAutofit/>
          </a:bodyPr>
          <a:lstStyle/>
          <a:p>
            <a:pPr algn="l"/>
            <a:r>
              <a:rPr lang="sv-SE" sz="2000" dirty="0">
                <a:solidFill>
                  <a:schemeClr val="bg1"/>
                </a:solidFill>
              </a:rPr>
              <a:t>Flickor födda 2013</a:t>
            </a:r>
          </a:p>
          <a:p>
            <a:pPr algn="l"/>
            <a:r>
              <a:rPr lang="sv-SE" sz="2000" dirty="0">
                <a:solidFill>
                  <a:schemeClr val="bg1"/>
                </a:solidFill>
              </a:rPr>
              <a:t>Säsongen 2024 – 2025</a:t>
            </a:r>
          </a:p>
        </p:txBody>
      </p:sp>
      <p:sp>
        <p:nvSpPr>
          <p:cNvPr id="25" name="Freeform: Shape 24">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Freeform: Shape 26">
            <a:extLst>
              <a:ext uri="{FF2B5EF4-FFF2-40B4-BE49-F238E27FC236}">
                <a16:creationId xmlns:a16="http://schemas.microsoft.com/office/drawing/2014/main" id="{70B66945-4967-4040-926D-DCA44313CD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24154" cy="685800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Bildobjekt 5" descr="En bild som visar text, bok&#10;&#10;Automatiskt genererad beskrivning">
            <a:extLst>
              <a:ext uri="{FF2B5EF4-FFF2-40B4-BE49-F238E27FC236}">
                <a16:creationId xmlns:a16="http://schemas.microsoft.com/office/drawing/2014/main" id="{D070CA8A-F6E5-40FD-83C3-AA3BCDE7E5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5425" y="489204"/>
            <a:ext cx="3755757" cy="4511421"/>
          </a:xfrm>
          <a:prstGeom prst="rect">
            <a:avLst/>
          </a:prstGeom>
        </p:spPr>
      </p:pic>
    </p:spTree>
    <p:extLst>
      <p:ext uri="{BB962C8B-B14F-4D97-AF65-F5344CB8AC3E}">
        <p14:creationId xmlns:p14="http://schemas.microsoft.com/office/powerpoint/2010/main" val="3442481925"/>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C8B0ED1-42FF-4988-90B7-09DAB7E99C67}"/>
              </a:ext>
            </a:extLst>
          </p:cNvPr>
          <p:cNvSpPr>
            <a:spLocks noGrp="1"/>
          </p:cNvSpPr>
          <p:nvPr>
            <p:ph type="title"/>
          </p:nvPr>
        </p:nvSpPr>
        <p:spPr>
          <a:xfrm>
            <a:off x="804673" y="1445494"/>
            <a:ext cx="3616856" cy="4376572"/>
          </a:xfrm>
        </p:spPr>
        <p:txBody>
          <a:bodyPr anchor="ctr">
            <a:normAutofit/>
          </a:bodyPr>
          <a:lstStyle/>
          <a:p>
            <a:r>
              <a:rPr lang="sv-SE" sz="3600" dirty="0"/>
              <a:t>Verksamhetsplan</a:t>
            </a:r>
          </a:p>
        </p:txBody>
      </p:sp>
      <p:sp>
        <p:nvSpPr>
          <p:cNvPr id="8" name="Freeform: Shape 7">
            <a:extLst>
              <a:ext uri="{FF2B5EF4-FFF2-40B4-BE49-F238E27FC236}">
                <a16:creationId xmlns:a16="http://schemas.microsoft.com/office/drawing/2014/main" id="{DFF2AC85-FAA0-4844-813F-83C04D7382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7636" y="0"/>
            <a:ext cx="7281316" cy="6858000"/>
          </a:xfrm>
          <a:custGeom>
            <a:avLst/>
            <a:gdLst>
              <a:gd name="connsiteX0" fmla="*/ 361354 w 7281316"/>
              <a:gd name="connsiteY0" fmla="*/ 0 h 6858000"/>
              <a:gd name="connsiteX1" fmla="*/ 7281316 w 7281316"/>
              <a:gd name="connsiteY1" fmla="*/ 0 h 6858000"/>
              <a:gd name="connsiteX2" fmla="*/ 7281316 w 7281316"/>
              <a:gd name="connsiteY2" fmla="*/ 6858000 h 6858000"/>
              <a:gd name="connsiteX3" fmla="*/ 696735 w 7281316"/>
              <a:gd name="connsiteY3" fmla="*/ 6858000 h 6858000"/>
              <a:gd name="connsiteX4" fmla="*/ 690849 w 7281316"/>
              <a:gd name="connsiteY4" fmla="*/ 6842426 h 6858000"/>
              <a:gd name="connsiteX5" fmla="*/ 335637 w 7281316"/>
              <a:gd name="connsiteY5" fmla="*/ 9472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81316" h="6858000">
                <a:moveTo>
                  <a:pt x="361354" y="0"/>
                </a:moveTo>
                <a:lnTo>
                  <a:pt x="7281316" y="0"/>
                </a:lnTo>
                <a:lnTo>
                  <a:pt x="7281316" y="6858000"/>
                </a:lnTo>
                <a:lnTo>
                  <a:pt x="696735" y="6858000"/>
                </a:lnTo>
                <a:lnTo>
                  <a:pt x="690849" y="6842426"/>
                </a:lnTo>
                <a:cubicBezTo>
                  <a:pt x="-65870" y="4704140"/>
                  <a:pt x="-226206" y="2374054"/>
                  <a:pt x="335637" y="94722"/>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89CC0F1E-BAA2-47B1-8F83-7ECB9FD9E0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89558" y="0"/>
            <a:ext cx="6999394" cy="6858000"/>
          </a:xfrm>
          <a:custGeom>
            <a:avLst/>
            <a:gdLst>
              <a:gd name="connsiteX0" fmla="*/ 6999394 w 6999394"/>
              <a:gd name="connsiteY0" fmla="*/ 0 h 6858000"/>
              <a:gd name="connsiteX1" fmla="*/ 6999394 w 6999394"/>
              <a:gd name="connsiteY1" fmla="*/ 6858000 h 6858000"/>
              <a:gd name="connsiteX2" fmla="*/ 717029 w 6999394"/>
              <a:gd name="connsiteY2" fmla="*/ 6858000 h 6858000"/>
              <a:gd name="connsiteX3" fmla="*/ 623642 w 6999394"/>
              <a:gd name="connsiteY3" fmla="*/ 6599363 h 6858000"/>
              <a:gd name="connsiteX4" fmla="*/ 319533 w 6999394"/>
              <a:gd name="connsiteY4" fmla="*/ 193787 h 6858000"/>
              <a:gd name="connsiteX5" fmla="*/ 371685 w 6999394"/>
              <a:gd name="connsiteY5" fmla="*/ 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99394" h="6858000">
                <a:moveTo>
                  <a:pt x="6999394" y="0"/>
                </a:moveTo>
                <a:lnTo>
                  <a:pt x="6999394" y="6858000"/>
                </a:lnTo>
                <a:lnTo>
                  <a:pt x="717029" y="6858000"/>
                </a:lnTo>
                <a:lnTo>
                  <a:pt x="623642" y="6599363"/>
                </a:lnTo>
                <a:cubicBezTo>
                  <a:pt x="-67685" y="4563346"/>
                  <a:pt x="-206622" y="2355719"/>
                  <a:pt x="319533" y="193787"/>
                </a:cubicBezTo>
                <a:lnTo>
                  <a:pt x="371685" y="1"/>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Platshållare för innehåll 2">
            <a:extLst>
              <a:ext uri="{FF2B5EF4-FFF2-40B4-BE49-F238E27FC236}">
                <a16:creationId xmlns:a16="http://schemas.microsoft.com/office/drawing/2014/main" id="{44E546F0-1172-40B5-A398-7D3AF9E70A24}"/>
              </a:ext>
            </a:extLst>
          </p:cNvPr>
          <p:cNvSpPr>
            <a:spLocks noGrp="1"/>
          </p:cNvSpPr>
          <p:nvPr>
            <p:ph idx="1"/>
          </p:nvPr>
        </p:nvSpPr>
        <p:spPr>
          <a:xfrm>
            <a:off x="6096000" y="1399032"/>
            <a:ext cx="5927558" cy="4471416"/>
          </a:xfrm>
        </p:spPr>
        <p:txBody>
          <a:bodyPr anchor="ctr">
            <a:normAutofit/>
          </a:bodyPr>
          <a:lstStyle/>
          <a:p>
            <a:r>
              <a:rPr lang="sv-SE" dirty="0">
                <a:solidFill>
                  <a:schemeClr val="bg1"/>
                </a:solidFill>
              </a:rPr>
              <a:t>Målsättning 2024/2025</a:t>
            </a:r>
          </a:p>
          <a:p>
            <a:r>
              <a:rPr lang="sv-SE" dirty="0">
                <a:solidFill>
                  <a:schemeClr val="bg1"/>
                </a:solidFill>
              </a:rPr>
              <a:t>Långsiktig plan</a:t>
            </a:r>
          </a:p>
          <a:p>
            <a:r>
              <a:rPr lang="sv-SE" dirty="0">
                <a:solidFill>
                  <a:schemeClr val="bg1"/>
                </a:solidFill>
              </a:rPr>
              <a:t>2024/2025</a:t>
            </a:r>
          </a:p>
          <a:p>
            <a:r>
              <a:rPr lang="sv-SE" dirty="0">
                <a:solidFill>
                  <a:schemeClr val="bg1"/>
                </a:solidFill>
              </a:rPr>
              <a:t>Träningar</a:t>
            </a:r>
          </a:p>
          <a:p>
            <a:pPr lvl="1"/>
            <a:r>
              <a:rPr lang="sv-SE" dirty="0">
                <a:solidFill>
                  <a:schemeClr val="bg1"/>
                </a:solidFill>
              </a:rPr>
              <a:t>Samträning andra lag</a:t>
            </a:r>
          </a:p>
          <a:p>
            <a:r>
              <a:rPr lang="sv-SE" dirty="0">
                <a:solidFill>
                  <a:schemeClr val="bg1"/>
                </a:solidFill>
              </a:rPr>
              <a:t>Seriespel och kallelser</a:t>
            </a:r>
          </a:p>
          <a:p>
            <a:r>
              <a:rPr lang="sv-SE" dirty="0">
                <a:solidFill>
                  <a:schemeClr val="bg1"/>
                </a:solidFill>
              </a:rPr>
              <a:t>Cuper 2024/2025 </a:t>
            </a:r>
          </a:p>
          <a:p>
            <a:r>
              <a:rPr lang="sv-SE" dirty="0">
                <a:solidFill>
                  <a:schemeClr val="bg1"/>
                </a:solidFill>
              </a:rPr>
              <a:t>Övriga aktiviteter</a:t>
            </a:r>
          </a:p>
          <a:p>
            <a:r>
              <a:rPr lang="sv-SE" dirty="0">
                <a:solidFill>
                  <a:schemeClr val="bg1"/>
                </a:solidFill>
              </a:rPr>
              <a:t>Cupstege</a:t>
            </a:r>
          </a:p>
        </p:txBody>
      </p:sp>
    </p:spTree>
    <p:extLst>
      <p:ext uri="{BB962C8B-B14F-4D97-AF65-F5344CB8AC3E}">
        <p14:creationId xmlns:p14="http://schemas.microsoft.com/office/powerpoint/2010/main" val="3379115508"/>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C8B0ED1-42FF-4988-90B7-09DAB7E99C67}"/>
              </a:ext>
            </a:extLst>
          </p:cNvPr>
          <p:cNvSpPr>
            <a:spLocks noGrp="1"/>
          </p:cNvSpPr>
          <p:nvPr>
            <p:ph type="title"/>
          </p:nvPr>
        </p:nvSpPr>
        <p:spPr>
          <a:xfrm>
            <a:off x="804673" y="1445494"/>
            <a:ext cx="3616856" cy="4376572"/>
          </a:xfrm>
        </p:spPr>
        <p:txBody>
          <a:bodyPr anchor="ctr">
            <a:normAutofit/>
          </a:bodyPr>
          <a:lstStyle/>
          <a:p>
            <a:r>
              <a:rPr lang="sv-SE" sz="3600" dirty="0"/>
              <a:t>Verksamhetsplan</a:t>
            </a:r>
            <a:br>
              <a:rPr lang="sv-SE" sz="3600" dirty="0"/>
            </a:br>
            <a:r>
              <a:rPr lang="sv-SE" sz="2400" dirty="0"/>
              <a:t>Målsättning 2024/2025</a:t>
            </a:r>
            <a:endParaRPr lang="sv-SE" sz="3600" dirty="0"/>
          </a:p>
        </p:txBody>
      </p:sp>
      <p:sp>
        <p:nvSpPr>
          <p:cNvPr id="8" name="Freeform: Shape 7">
            <a:extLst>
              <a:ext uri="{FF2B5EF4-FFF2-40B4-BE49-F238E27FC236}">
                <a16:creationId xmlns:a16="http://schemas.microsoft.com/office/drawing/2014/main" id="{DFF2AC85-FAA0-4844-813F-83C04D7382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7636" y="0"/>
            <a:ext cx="7281316" cy="6858000"/>
          </a:xfrm>
          <a:custGeom>
            <a:avLst/>
            <a:gdLst>
              <a:gd name="connsiteX0" fmla="*/ 361354 w 7281316"/>
              <a:gd name="connsiteY0" fmla="*/ 0 h 6858000"/>
              <a:gd name="connsiteX1" fmla="*/ 7281316 w 7281316"/>
              <a:gd name="connsiteY1" fmla="*/ 0 h 6858000"/>
              <a:gd name="connsiteX2" fmla="*/ 7281316 w 7281316"/>
              <a:gd name="connsiteY2" fmla="*/ 6858000 h 6858000"/>
              <a:gd name="connsiteX3" fmla="*/ 696735 w 7281316"/>
              <a:gd name="connsiteY3" fmla="*/ 6858000 h 6858000"/>
              <a:gd name="connsiteX4" fmla="*/ 690849 w 7281316"/>
              <a:gd name="connsiteY4" fmla="*/ 6842426 h 6858000"/>
              <a:gd name="connsiteX5" fmla="*/ 335637 w 7281316"/>
              <a:gd name="connsiteY5" fmla="*/ 9472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81316" h="6858000">
                <a:moveTo>
                  <a:pt x="361354" y="0"/>
                </a:moveTo>
                <a:lnTo>
                  <a:pt x="7281316" y="0"/>
                </a:lnTo>
                <a:lnTo>
                  <a:pt x="7281316" y="6858000"/>
                </a:lnTo>
                <a:lnTo>
                  <a:pt x="696735" y="6858000"/>
                </a:lnTo>
                <a:lnTo>
                  <a:pt x="690849" y="6842426"/>
                </a:lnTo>
                <a:cubicBezTo>
                  <a:pt x="-65870" y="4704140"/>
                  <a:pt x="-226206" y="2374054"/>
                  <a:pt x="335637" y="94722"/>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89CC0F1E-BAA2-47B1-8F83-7ECB9FD9E0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89558" y="0"/>
            <a:ext cx="6999394" cy="6858000"/>
          </a:xfrm>
          <a:custGeom>
            <a:avLst/>
            <a:gdLst>
              <a:gd name="connsiteX0" fmla="*/ 6999394 w 6999394"/>
              <a:gd name="connsiteY0" fmla="*/ 0 h 6858000"/>
              <a:gd name="connsiteX1" fmla="*/ 6999394 w 6999394"/>
              <a:gd name="connsiteY1" fmla="*/ 6858000 h 6858000"/>
              <a:gd name="connsiteX2" fmla="*/ 717029 w 6999394"/>
              <a:gd name="connsiteY2" fmla="*/ 6858000 h 6858000"/>
              <a:gd name="connsiteX3" fmla="*/ 623642 w 6999394"/>
              <a:gd name="connsiteY3" fmla="*/ 6599363 h 6858000"/>
              <a:gd name="connsiteX4" fmla="*/ 319533 w 6999394"/>
              <a:gd name="connsiteY4" fmla="*/ 193787 h 6858000"/>
              <a:gd name="connsiteX5" fmla="*/ 371685 w 6999394"/>
              <a:gd name="connsiteY5" fmla="*/ 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99394" h="6858000">
                <a:moveTo>
                  <a:pt x="6999394" y="0"/>
                </a:moveTo>
                <a:lnTo>
                  <a:pt x="6999394" y="6858000"/>
                </a:lnTo>
                <a:lnTo>
                  <a:pt x="717029" y="6858000"/>
                </a:lnTo>
                <a:lnTo>
                  <a:pt x="623642" y="6599363"/>
                </a:lnTo>
                <a:cubicBezTo>
                  <a:pt x="-67685" y="4563346"/>
                  <a:pt x="-206622" y="2355719"/>
                  <a:pt x="319533" y="193787"/>
                </a:cubicBezTo>
                <a:lnTo>
                  <a:pt x="371685" y="1"/>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Platshållare för innehåll 2">
            <a:extLst>
              <a:ext uri="{FF2B5EF4-FFF2-40B4-BE49-F238E27FC236}">
                <a16:creationId xmlns:a16="http://schemas.microsoft.com/office/drawing/2014/main" id="{44E546F0-1172-40B5-A398-7D3AF9E70A24}"/>
              </a:ext>
            </a:extLst>
          </p:cNvPr>
          <p:cNvSpPr>
            <a:spLocks noGrp="1"/>
          </p:cNvSpPr>
          <p:nvPr>
            <p:ph idx="1"/>
          </p:nvPr>
        </p:nvSpPr>
        <p:spPr>
          <a:xfrm>
            <a:off x="6096000" y="1399032"/>
            <a:ext cx="6096000" cy="4471416"/>
          </a:xfrm>
        </p:spPr>
        <p:txBody>
          <a:bodyPr anchor="ctr">
            <a:normAutofit/>
          </a:bodyPr>
          <a:lstStyle/>
          <a:p>
            <a:pPr marL="0" indent="0">
              <a:buNone/>
            </a:pPr>
            <a:r>
              <a:rPr lang="sv-SE" b="1" dirty="0">
                <a:solidFill>
                  <a:schemeClr val="bg1"/>
                </a:solidFill>
              </a:rPr>
              <a:t>Försvarsspel</a:t>
            </a:r>
          </a:p>
          <a:p>
            <a:r>
              <a:rPr lang="sv-SE" dirty="0">
                <a:solidFill>
                  <a:schemeClr val="bg1"/>
                </a:solidFill>
              </a:rPr>
              <a:t>Försvarsspel där spelare förstår sina roller och arbetar i sina zoner</a:t>
            </a:r>
          </a:p>
          <a:p>
            <a:r>
              <a:rPr lang="sv-SE" dirty="0">
                <a:solidFill>
                  <a:schemeClr val="bg1"/>
                </a:solidFill>
              </a:rPr>
              <a:t>Laget och individer ska klara av att spela två olika former av försvarsspel</a:t>
            </a:r>
          </a:p>
          <a:p>
            <a:r>
              <a:rPr lang="sv-SE" dirty="0">
                <a:solidFill>
                  <a:schemeClr val="bg1"/>
                </a:solidFill>
              </a:rPr>
              <a:t>Ambitionen med vårt ”hemspring” är att återerövra bollen, stoppa bollinnehavaren och ta bort motståndarens möjlighet att slå passningar till sina medspelare</a:t>
            </a:r>
          </a:p>
        </p:txBody>
      </p:sp>
    </p:spTree>
    <p:extLst>
      <p:ext uri="{BB962C8B-B14F-4D97-AF65-F5344CB8AC3E}">
        <p14:creationId xmlns:p14="http://schemas.microsoft.com/office/powerpoint/2010/main" val="349278870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C8B0ED1-42FF-4988-90B7-09DAB7E99C67}"/>
              </a:ext>
            </a:extLst>
          </p:cNvPr>
          <p:cNvSpPr>
            <a:spLocks noGrp="1"/>
          </p:cNvSpPr>
          <p:nvPr>
            <p:ph type="title"/>
          </p:nvPr>
        </p:nvSpPr>
        <p:spPr>
          <a:xfrm>
            <a:off x="804673" y="1445494"/>
            <a:ext cx="3616856" cy="4376572"/>
          </a:xfrm>
        </p:spPr>
        <p:txBody>
          <a:bodyPr anchor="ctr">
            <a:normAutofit/>
          </a:bodyPr>
          <a:lstStyle/>
          <a:p>
            <a:r>
              <a:rPr lang="sv-SE" sz="3600" dirty="0"/>
              <a:t>Verksamhetsplan</a:t>
            </a:r>
            <a:br>
              <a:rPr lang="sv-SE" sz="3600" dirty="0"/>
            </a:br>
            <a:r>
              <a:rPr lang="sv-SE" sz="2400" dirty="0"/>
              <a:t>Målsättning 2024/2025</a:t>
            </a:r>
            <a:endParaRPr lang="sv-SE" sz="3600" dirty="0"/>
          </a:p>
        </p:txBody>
      </p:sp>
      <p:sp>
        <p:nvSpPr>
          <p:cNvPr id="8" name="Freeform: Shape 7">
            <a:extLst>
              <a:ext uri="{FF2B5EF4-FFF2-40B4-BE49-F238E27FC236}">
                <a16:creationId xmlns:a16="http://schemas.microsoft.com/office/drawing/2014/main" id="{DFF2AC85-FAA0-4844-813F-83C04D7382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7636" y="0"/>
            <a:ext cx="7281316" cy="6858000"/>
          </a:xfrm>
          <a:custGeom>
            <a:avLst/>
            <a:gdLst>
              <a:gd name="connsiteX0" fmla="*/ 361354 w 7281316"/>
              <a:gd name="connsiteY0" fmla="*/ 0 h 6858000"/>
              <a:gd name="connsiteX1" fmla="*/ 7281316 w 7281316"/>
              <a:gd name="connsiteY1" fmla="*/ 0 h 6858000"/>
              <a:gd name="connsiteX2" fmla="*/ 7281316 w 7281316"/>
              <a:gd name="connsiteY2" fmla="*/ 6858000 h 6858000"/>
              <a:gd name="connsiteX3" fmla="*/ 696735 w 7281316"/>
              <a:gd name="connsiteY3" fmla="*/ 6858000 h 6858000"/>
              <a:gd name="connsiteX4" fmla="*/ 690849 w 7281316"/>
              <a:gd name="connsiteY4" fmla="*/ 6842426 h 6858000"/>
              <a:gd name="connsiteX5" fmla="*/ 335637 w 7281316"/>
              <a:gd name="connsiteY5" fmla="*/ 9472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81316" h="6858000">
                <a:moveTo>
                  <a:pt x="361354" y="0"/>
                </a:moveTo>
                <a:lnTo>
                  <a:pt x="7281316" y="0"/>
                </a:lnTo>
                <a:lnTo>
                  <a:pt x="7281316" y="6858000"/>
                </a:lnTo>
                <a:lnTo>
                  <a:pt x="696735" y="6858000"/>
                </a:lnTo>
                <a:lnTo>
                  <a:pt x="690849" y="6842426"/>
                </a:lnTo>
                <a:cubicBezTo>
                  <a:pt x="-65870" y="4704140"/>
                  <a:pt x="-226206" y="2374054"/>
                  <a:pt x="335637" y="94722"/>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89CC0F1E-BAA2-47B1-8F83-7ECB9FD9E0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89558" y="0"/>
            <a:ext cx="6999394" cy="6858000"/>
          </a:xfrm>
          <a:custGeom>
            <a:avLst/>
            <a:gdLst>
              <a:gd name="connsiteX0" fmla="*/ 6999394 w 6999394"/>
              <a:gd name="connsiteY0" fmla="*/ 0 h 6858000"/>
              <a:gd name="connsiteX1" fmla="*/ 6999394 w 6999394"/>
              <a:gd name="connsiteY1" fmla="*/ 6858000 h 6858000"/>
              <a:gd name="connsiteX2" fmla="*/ 717029 w 6999394"/>
              <a:gd name="connsiteY2" fmla="*/ 6858000 h 6858000"/>
              <a:gd name="connsiteX3" fmla="*/ 623642 w 6999394"/>
              <a:gd name="connsiteY3" fmla="*/ 6599363 h 6858000"/>
              <a:gd name="connsiteX4" fmla="*/ 319533 w 6999394"/>
              <a:gd name="connsiteY4" fmla="*/ 193787 h 6858000"/>
              <a:gd name="connsiteX5" fmla="*/ 371685 w 6999394"/>
              <a:gd name="connsiteY5" fmla="*/ 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99394" h="6858000">
                <a:moveTo>
                  <a:pt x="6999394" y="0"/>
                </a:moveTo>
                <a:lnTo>
                  <a:pt x="6999394" y="6858000"/>
                </a:lnTo>
                <a:lnTo>
                  <a:pt x="717029" y="6858000"/>
                </a:lnTo>
                <a:lnTo>
                  <a:pt x="623642" y="6599363"/>
                </a:lnTo>
                <a:cubicBezTo>
                  <a:pt x="-67685" y="4563346"/>
                  <a:pt x="-206622" y="2355719"/>
                  <a:pt x="319533" y="193787"/>
                </a:cubicBezTo>
                <a:lnTo>
                  <a:pt x="371685" y="1"/>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Platshållare för innehåll 2">
            <a:extLst>
              <a:ext uri="{FF2B5EF4-FFF2-40B4-BE49-F238E27FC236}">
                <a16:creationId xmlns:a16="http://schemas.microsoft.com/office/drawing/2014/main" id="{44E546F0-1172-40B5-A398-7D3AF9E70A24}"/>
              </a:ext>
            </a:extLst>
          </p:cNvPr>
          <p:cNvSpPr>
            <a:spLocks noGrp="1"/>
          </p:cNvSpPr>
          <p:nvPr>
            <p:ph idx="1"/>
          </p:nvPr>
        </p:nvSpPr>
        <p:spPr>
          <a:xfrm>
            <a:off x="6096000" y="1399032"/>
            <a:ext cx="6096000" cy="4471416"/>
          </a:xfrm>
        </p:spPr>
        <p:txBody>
          <a:bodyPr anchor="ctr">
            <a:normAutofit/>
          </a:bodyPr>
          <a:lstStyle/>
          <a:p>
            <a:pPr marL="0" indent="0">
              <a:buNone/>
            </a:pPr>
            <a:r>
              <a:rPr lang="sv-SE" b="1" dirty="0">
                <a:solidFill>
                  <a:schemeClr val="bg1"/>
                </a:solidFill>
              </a:rPr>
              <a:t>Anfallsspel</a:t>
            </a:r>
          </a:p>
          <a:p>
            <a:r>
              <a:rPr lang="sv-SE" dirty="0">
                <a:solidFill>
                  <a:schemeClr val="bg1"/>
                </a:solidFill>
              </a:rPr>
              <a:t>Vi ska bli duktiga individuellt att ”göra vår spelare”</a:t>
            </a:r>
          </a:p>
          <a:p>
            <a:r>
              <a:rPr lang="sv-SE" dirty="0">
                <a:solidFill>
                  <a:schemeClr val="bg1"/>
                </a:solidFill>
              </a:rPr>
              <a:t>Vi ska ha ett mycket bra passningsspel med satsningar</a:t>
            </a:r>
          </a:p>
          <a:p>
            <a:pPr lvl="1"/>
            <a:r>
              <a:rPr lang="sv-SE" dirty="0">
                <a:solidFill>
                  <a:schemeClr val="bg1"/>
                </a:solidFill>
              </a:rPr>
              <a:t>Skapa lägen åt andra spelare i laget</a:t>
            </a:r>
          </a:p>
          <a:p>
            <a:r>
              <a:rPr lang="sv-SE" dirty="0">
                <a:solidFill>
                  <a:schemeClr val="bg1"/>
                </a:solidFill>
              </a:rPr>
              <a:t>Vi ska kunna göra mål från alla positioner i anfallet</a:t>
            </a:r>
          </a:p>
          <a:p>
            <a:r>
              <a:rPr lang="sv-SE" dirty="0">
                <a:solidFill>
                  <a:schemeClr val="bg1"/>
                </a:solidFill>
              </a:rPr>
              <a:t>Vi ska ha ett bra ”omställningsspel”  </a:t>
            </a:r>
          </a:p>
        </p:txBody>
      </p:sp>
    </p:spTree>
    <p:extLst>
      <p:ext uri="{BB962C8B-B14F-4D97-AF65-F5344CB8AC3E}">
        <p14:creationId xmlns:p14="http://schemas.microsoft.com/office/powerpoint/2010/main" val="87648570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C8B0ED1-42FF-4988-90B7-09DAB7E99C67}"/>
              </a:ext>
            </a:extLst>
          </p:cNvPr>
          <p:cNvSpPr>
            <a:spLocks noGrp="1"/>
          </p:cNvSpPr>
          <p:nvPr>
            <p:ph type="title"/>
          </p:nvPr>
        </p:nvSpPr>
        <p:spPr>
          <a:xfrm>
            <a:off x="804673" y="1445494"/>
            <a:ext cx="3616856" cy="4376572"/>
          </a:xfrm>
        </p:spPr>
        <p:txBody>
          <a:bodyPr anchor="ctr">
            <a:normAutofit/>
          </a:bodyPr>
          <a:lstStyle/>
          <a:p>
            <a:r>
              <a:rPr lang="sv-SE" sz="3600" dirty="0"/>
              <a:t>Verksamhetsplan</a:t>
            </a:r>
            <a:br>
              <a:rPr lang="sv-SE" sz="3600" dirty="0"/>
            </a:br>
            <a:r>
              <a:rPr lang="sv-SE" sz="2400" dirty="0"/>
              <a:t>Långsiktig plan</a:t>
            </a:r>
            <a:endParaRPr lang="sv-SE" sz="3600" dirty="0"/>
          </a:p>
        </p:txBody>
      </p:sp>
      <p:sp>
        <p:nvSpPr>
          <p:cNvPr id="8" name="Freeform: Shape 7">
            <a:extLst>
              <a:ext uri="{FF2B5EF4-FFF2-40B4-BE49-F238E27FC236}">
                <a16:creationId xmlns:a16="http://schemas.microsoft.com/office/drawing/2014/main" id="{DFF2AC85-FAA0-4844-813F-83C04D7382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7636" y="0"/>
            <a:ext cx="7281316" cy="6858000"/>
          </a:xfrm>
          <a:custGeom>
            <a:avLst/>
            <a:gdLst>
              <a:gd name="connsiteX0" fmla="*/ 361354 w 7281316"/>
              <a:gd name="connsiteY0" fmla="*/ 0 h 6858000"/>
              <a:gd name="connsiteX1" fmla="*/ 7281316 w 7281316"/>
              <a:gd name="connsiteY1" fmla="*/ 0 h 6858000"/>
              <a:gd name="connsiteX2" fmla="*/ 7281316 w 7281316"/>
              <a:gd name="connsiteY2" fmla="*/ 6858000 h 6858000"/>
              <a:gd name="connsiteX3" fmla="*/ 696735 w 7281316"/>
              <a:gd name="connsiteY3" fmla="*/ 6858000 h 6858000"/>
              <a:gd name="connsiteX4" fmla="*/ 690849 w 7281316"/>
              <a:gd name="connsiteY4" fmla="*/ 6842426 h 6858000"/>
              <a:gd name="connsiteX5" fmla="*/ 335637 w 7281316"/>
              <a:gd name="connsiteY5" fmla="*/ 9472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81316" h="6858000">
                <a:moveTo>
                  <a:pt x="361354" y="0"/>
                </a:moveTo>
                <a:lnTo>
                  <a:pt x="7281316" y="0"/>
                </a:lnTo>
                <a:lnTo>
                  <a:pt x="7281316" y="6858000"/>
                </a:lnTo>
                <a:lnTo>
                  <a:pt x="696735" y="6858000"/>
                </a:lnTo>
                <a:lnTo>
                  <a:pt x="690849" y="6842426"/>
                </a:lnTo>
                <a:cubicBezTo>
                  <a:pt x="-65870" y="4704140"/>
                  <a:pt x="-226206" y="2374054"/>
                  <a:pt x="335637" y="94722"/>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89CC0F1E-BAA2-47B1-8F83-7ECB9FD9E0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89558" y="0"/>
            <a:ext cx="6999394" cy="6858000"/>
          </a:xfrm>
          <a:custGeom>
            <a:avLst/>
            <a:gdLst>
              <a:gd name="connsiteX0" fmla="*/ 6999394 w 6999394"/>
              <a:gd name="connsiteY0" fmla="*/ 0 h 6858000"/>
              <a:gd name="connsiteX1" fmla="*/ 6999394 w 6999394"/>
              <a:gd name="connsiteY1" fmla="*/ 6858000 h 6858000"/>
              <a:gd name="connsiteX2" fmla="*/ 717029 w 6999394"/>
              <a:gd name="connsiteY2" fmla="*/ 6858000 h 6858000"/>
              <a:gd name="connsiteX3" fmla="*/ 623642 w 6999394"/>
              <a:gd name="connsiteY3" fmla="*/ 6599363 h 6858000"/>
              <a:gd name="connsiteX4" fmla="*/ 319533 w 6999394"/>
              <a:gd name="connsiteY4" fmla="*/ 193787 h 6858000"/>
              <a:gd name="connsiteX5" fmla="*/ 371685 w 6999394"/>
              <a:gd name="connsiteY5" fmla="*/ 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99394" h="6858000">
                <a:moveTo>
                  <a:pt x="6999394" y="0"/>
                </a:moveTo>
                <a:lnTo>
                  <a:pt x="6999394" y="6858000"/>
                </a:lnTo>
                <a:lnTo>
                  <a:pt x="717029" y="6858000"/>
                </a:lnTo>
                <a:lnTo>
                  <a:pt x="623642" y="6599363"/>
                </a:lnTo>
                <a:cubicBezTo>
                  <a:pt x="-67685" y="4563346"/>
                  <a:pt x="-206622" y="2355719"/>
                  <a:pt x="319533" y="193787"/>
                </a:cubicBezTo>
                <a:lnTo>
                  <a:pt x="371685" y="1"/>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Platshållare för innehåll 2">
            <a:extLst>
              <a:ext uri="{FF2B5EF4-FFF2-40B4-BE49-F238E27FC236}">
                <a16:creationId xmlns:a16="http://schemas.microsoft.com/office/drawing/2014/main" id="{44E546F0-1172-40B5-A398-7D3AF9E70A24}"/>
              </a:ext>
            </a:extLst>
          </p:cNvPr>
          <p:cNvSpPr>
            <a:spLocks noGrp="1"/>
          </p:cNvSpPr>
          <p:nvPr>
            <p:ph idx="1"/>
          </p:nvPr>
        </p:nvSpPr>
        <p:spPr>
          <a:xfrm>
            <a:off x="6096000" y="1399032"/>
            <a:ext cx="6096000" cy="4471416"/>
          </a:xfrm>
        </p:spPr>
        <p:txBody>
          <a:bodyPr anchor="ctr">
            <a:normAutofit fontScale="70000" lnSpcReduction="20000"/>
          </a:bodyPr>
          <a:lstStyle/>
          <a:p>
            <a:pPr marL="0" indent="0">
              <a:buNone/>
            </a:pPr>
            <a:r>
              <a:rPr lang="sv-SE" b="1" dirty="0">
                <a:solidFill>
                  <a:schemeClr val="bg1"/>
                </a:solidFill>
              </a:rPr>
              <a:t>Målsättning</a:t>
            </a:r>
          </a:p>
          <a:p>
            <a:r>
              <a:rPr lang="sv-SE" dirty="0">
                <a:solidFill>
                  <a:schemeClr val="bg1"/>
                </a:solidFill>
              </a:rPr>
              <a:t>Vi ska utbilda spelare för att bli som bra som de vill och kan bli</a:t>
            </a:r>
          </a:p>
          <a:p>
            <a:r>
              <a:rPr lang="sv-SE" dirty="0">
                <a:solidFill>
                  <a:schemeClr val="bg1"/>
                </a:solidFill>
              </a:rPr>
              <a:t>Vi ska ha Sveriges bästa passningsspel</a:t>
            </a:r>
          </a:p>
          <a:p>
            <a:r>
              <a:rPr lang="sv-SE" dirty="0">
                <a:solidFill>
                  <a:schemeClr val="bg1"/>
                </a:solidFill>
              </a:rPr>
              <a:t>Vårt anfallsspel ska präglas av rörlighet och individuell skicklighet</a:t>
            </a:r>
          </a:p>
          <a:p>
            <a:r>
              <a:rPr lang="sv-SE" dirty="0">
                <a:solidFill>
                  <a:schemeClr val="bg1"/>
                </a:solidFill>
              </a:rPr>
              <a:t>Vi ska göra mål från alla positioner –starkt kollektiv</a:t>
            </a:r>
          </a:p>
          <a:p>
            <a:r>
              <a:rPr lang="sv-SE" dirty="0">
                <a:solidFill>
                  <a:schemeClr val="bg1"/>
                </a:solidFill>
              </a:rPr>
              <a:t>Vi ska ha ett starkt försvarsspel</a:t>
            </a:r>
          </a:p>
          <a:p>
            <a:r>
              <a:rPr lang="sv-SE" dirty="0">
                <a:solidFill>
                  <a:schemeClr val="bg1"/>
                </a:solidFill>
              </a:rPr>
              <a:t>Trygghet är lika självklart som luft och vatten och inpräntat i vårt DNA</a:t>
            </a:r>
          </a:p>
          <a:p>
            <a:r>
              <a:rPr lang="sv-SE" dirty="0">
                <a:solidFill>
                  <a:schemeClr val="bg1"/>
                </a:solidFill>
              </a:rPr>
              <a:t>Spelare, ledare och anhöriga ska känna en samhörighet till IK Baltichov och flickor 2013</a:t>
            </a:r>
          </a:p>
          <a:p>
            <a:r>
              <a:rPr lang="sv-SE" dirty="0">
                <a:solidFill>
                  <a:schemeClr val="bg1"/>
                </a:solidFill>
              </a:rPr>
              <a:t>Våra spelare är aktiva inom handboll även som vuxna</a:t>
            </a:r>
          </a:p>
          <a:p>
            <a:pPr lvl="1"/>
            <a:r>
              <a:rPr lang="sv-SE" dirty="0">
                <a:solidFill>
                  <a:schemeClr val="bg1"/>
                </a:solidFill>
              </a:rPr>
              <a:t>I IK Baltichov eller i andra klubbar</a:t>
            </a:r>
          </a:p>
        </p:txBody>
      </p:sp>
    </p:spTree>
    <p:extLst>
      <p:ext uri="{BB962C8B-B14F-4D97-AF65-F5344CB8AC3E}">
        <p14:creationId xmlns:p14="http://schemas.microsoft.com/office/powerpoint/2010/main" val="366151029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C8B0ED1-42FF-4988-90B7-09DAB7E99C67}"/>
              </a:ext>
            </a:extLst>
          </p:cNvPr>
          <p:cNvSpPr>
            <a:spLocks noGrp="1"/>
          </p:cNvSpPr>
          <p:nvPr>
            <p:ph type="title"/>
          </p:nvPr>
        </p:nvSpPr>
        <p:spPr>
          <a:xfrm>
            <a:off x="804673" y="1445494"/>
            <a:ext cx="3616856" cy="4376572"/>
          </a:xfrm>
        </p:spPr>
        <p:txBody>
          <a:bodyPr anchor="ctr">
            <a:normAutofit/>
          </a:bodyPr>
          <a:lstStyle/>
          <a:p>
            <a:r>
              <a:rPr lang="sv-SE" sz="3600" dirty="0"/>
              <a:t>Verksamhetsplan</a:t>
            </a:r>
            <a:br>
              <a:rPr lang="sv-SE" sz="3600" dirty="0"/>
            </a:br>
            <a:r>
              <a:rPr lang="sv-SE" sz="2400" dirty="0"/>
              <a:t>Långsiktig plan</a:t>
            </a:r>
            <a:endParaRPr lang="sv-SE" sz="3600" dirty="0"/>
          </a:p>
        </p:txBody>
      </p:sp>
      <p:sp>
        <p:nvSpPr>
          <p:cNvPr id="8" name="Freeform: Shape 7">
            <a:extLst>
              <a:ext uri="{FF2B5EF4-FFF2-40B4-BE49-F238E27FC236}">
                <a16:creationId xmlns:a16="http://schemas.microsoft.com/office/drawing/2014/main" id="{DFF2AC85-FAA0-4844-813F-83C04D7382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7636" y="0"/>
            <a:ext cx="7281316" cy="6858000"/>
          </a:xfrm>
          <a:custGeom>
            <a:avLst/>
            <a:gdLst>
              <a:gd name="connsiteX0" fmla="*/ 361354 w 7281316"/>
              <a:gd name="connsiteY0" fmla="*/ 0 h 6858000"/>
              <a:gd name="connsiteX1" fmla="*/ 7281316 w 7281316"/>
              <a:gd name="connsiteY1" fmla="*/ 0 h 6858000"/>
              <a:gd name="connsiteX2" fmla="*/ 7281316 w 7281316"/>
              <a:gd name="connsiteY2" fmla="*/ 6858000 h 6858000"/>
              <a:gd name="connsiteX3" fmla="*/ 696735 w 7281316"/>
              <a:gd name="connsiteY3" fmla="*/ 6858000 h 6858000"/>
              <a:gd name="connsiteX4" fmla="*/ 690849 w 7281316"/>
              <a:gd name="connsiteY4" fmla="*/ 6842426 h 6858000"/>
              <a:gd name="connsiteX5" fmla="*/ 335637 w 7281316"/>
              <a:gd name="connsiteY5" fmla="*/ 9472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81316" h="6858000">
                <a:moveTo>
                  <a:pt x="361354" y="0"/>
                </a:moveTo>
                <a:lnTo>
                  <a:pt x="7281316" y="0"/>
                </a:lnTo>
                <a:lnTo>
                  <a:pt x="7281316" y="6858000"/>
                </a:lnTo>
                <a:lnTo>
                  <a:pt x="696735" y="6858000"/>
                </a:lnTo>
                <a:lnTo>
                  <a:pt x="690849" y="6842426"/>
                </a:lnTo>
                <a:cubicBezTo>
                  <a:pt x="-65870" y="4704140"/>
                  <a:pt x="-226206" y="2374054"/>
                  <a:pt x="335637" y="94722"/>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89CC0F1E-BAA2-47B1-8F83-7ECB9FD9E0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89558" y="0"/>
            <a:ext cx="6999394" cy="6858000"/>
          </a:xfrm>
          <a:custGeom>
            <a:avLst/>
            <a:gdLst>
              <a:gd name="connsiteX0" fmla="*/ 6999394 w 6999394"/>
              <a:gd name="connsiteY0" fmla="*/ 0 h 6858000"/>
              <a:gd name="connsiteX1" fmla="*/ 6999394 w 6999394"/>
              <a:gd name="connsiteY1" fmla="*/ 6858000 h 6858000"/>
              <a:gd name="connsiteX2" fmla="*/ 717029 w 6999394"/>
              <a:gd name="connsiteY2" fmla="*/ 6858000 h 6858000"/>
              <a:gd name="connsiteX3" fmla="*/ 623642 w 6999394"/>
              <a:gd name="connsiteY3" fmla="*/ 6599363 h 6858000"/>
              <a:gd name="connsiteX4" fmla="*/ 319533 w 6999394"/>
              <a:gd name="connsiteY4" fmla="*/ 193787 h 6858000"/>
              <a:gd name="connsiteX5" fmla="*/ 371685 w 6999394"/>
              <a:gd name="connsiteY5" fmla="*/ 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99394" h="6858000">
                <a:moveTo>
                  <a:pt x="6999394" y="0"/>
                </a:moveTo>
                <a:lnTo>
                  <a:pt x="6999394" y="6858000"/>
                </a:lnTo>
                <a:lnTo>
                  <a:pt x="717029" y="6858000"/>
                </a:lnTo>
                <a:lnTo>
                  <a:pt x="623642" y="6599363"/>
                </a:lnTo>
                <a:cubicBezTo>
                  <a:pt x="-67685" y="4563346"/>
                  <a:pt x="-206622" y="2355719"/>
                  <a:pt x="319533" y="193787"/>
                </a:cubicBezTo>
                <a:lnTo>
                  <a:pt x="371685" y="1"/>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Platshållare för innehåll 2">
            <a:extLst>
              <a:ext uri="{FF2B5EF4-FFF2-40B4-BE49-F238E27FC236}">
                <a16:creationId xmlns:a16="http://schemas.microsoft.com/office/drawing/2014/main" id="{44E546F0-1172-40B5-A398-7D3AF9E70A24}"/>
              </a:ext>
            </a:extLst>
          </p:cNvPr>
          <p:cNvSpPr>
            <a:spLocks noGrp="1"/>
          </p:cNvSpPr>
          <p:nvPr>
            <p:ph idx="1"/>
          </p:nvPr>
        </p:nvSpPr>
        <p:spPr>
          <a:xfrm>
            <a:off x="6096000" y="1399032"/>
            <a:ext cx="6096000" cy="4471416"/>
          </a:xfrm>
        </p:spPr>
        <p:txBody>
          <a:bodyPr anchor="ctr">
            <a:normAutofit fontScale="77500" lnSpcReduction="20000"/>
          </a:bodyPr>
          <a:lstStyle/>
          <a:p>
            <a:pPr marL="0" indent="0">
              <a:buNone/>
            </a:pPr>
            <a:r>
              <a:rPr lang="sv-SE" b="1" dirty="0">
                <a:solidFill>
                  <a:schemeClr val="bg1"/>
                </a:solidFill>
              </a:rPr>
              <a:t>Konsekvenser</a:t>
            </a:r>
          </a:p>
          <a:p>
            <a:r>
              <a:rPr lang="sv-SE" dirty="0">
                <a:solidFill>
                  <a:schemeClr val="bg1"/>
                </a:solidFill>
              </a:rPr>
              <a:t>En stark träningskultur</a:t>
            </a:r>
          </a:p>
          <a:p>
            <a:r>
              <a:rPr lang="sv-SE" dirty="0">
                <a:solidFill>
                  <a:schemeClr val="bg1"/>
                </a:solidFill>
              </a:rPr>
              <a:t>En sund vinnarkultur</a:t>
            </a:r>
          </a:p>
          <a:p>
            <a:r>
              <a:rPr lang="sv-SE" dirty="0">
                <a:solidFill>
                  <a:schemeClr val="bg1"/>
                </a:solidFill>
              </a:rPr>
              <a:t>Spelare förstår sin uppgift </a:t>
            </a:r>
          </a:p>
          <a:p>
            <a:r>
              <a:rPr lang="sv-SE" dirty="0">
                <a:solidFill>
                  <a:schemeClr val="bg1"/>
                </a:solidFill>
              </a:rPr>
              <a:t>Spelare tar sitt ansvar</a:t>
            </a:r>
          </a:p>
          <a:p>
            <a:r>
              <a:rPr lang="sv-SE" dirty="0">
                <a:solidFill>
                  <a:schemeClr val="bg1"/>
                </a:solidFill>
              </a:rPr>
              <a:t>Vi ligger i toppen av varje serie</a:t>
            </a:r>
          </a:p>
          <a:p>
            <a:r>
              <a:rPr lang="sv-SE" dirty="0">
                <a:solidFill>
                  <a:schemeClr val="bg1"/>
                </a:solidFill>
              </a:rPr>
              <a:t>Vi kommer långt i cuper</a:t>
            </a:r>
          </a:p>
          <a:p>
            <a:r>
              <a:rPr lang="sv-SE" dirty="0">
                <a:solidFill>
                  <a:schemeClr val="bg1"/>
                </a:solidFill>
              </a:rPr>
              <a:t>Att våra spelare vill vara kvar inom handboll även som vuxna (spelare eller ledare)</a:t>
            </a:r>
          </a:p>
          <a:p>
            <a:r>
              <a:rPr lang="sv-SE" dirty="0">
                <a:solidFill>
                  <a:schemeClr val="bg1"/>
                </a:solidFill>
              </a:rPr>
              <a:t>Att våra spelare är goda förebilder </a:t>
            </a:r>
          </a:p>
          <a:p>
            <a:r>
              <a:rPr lang="sv-SE" dirty="0">
                <a:solidFill>
                  <a:schemeClr val="bg1"/>
                </a:solidFill>
              </a:rPr>
              <a:t>Att spelare med Baltichov som moderklubb går så långt som möjligt i sin utveckling</a:t>
            </a:r>
          </a:p>
          <a:p>
            <a:r>
              <a:rPr lang="sv-SE" dirty="0">
                <a:solidFill>
                  <a:schemeClr val="bg1"/>
                </a:solidFill>
              </a:rPr>
              <a:t>Vi vill skapa vinnarskallar…</a:t>
            </a:r>
          </a:p>
        </p:txBody>
      </p:sp>
      <p:sp>
        <p:nvSpPr>
          <p:cNvPr id="4" name="textruta 3">
            <a:extLst>
              <a:ext uri="{FF2B5EF4-FFF2-40B4-BE49-F238E27FC236}">
                <a16:creationId xmlns:a16="http://schemas.microsoft.com/office/drawing/2014/main" id="{3ED3B888-7CDD-75EF-3CC1-E9792A3C0AA9}"/>
              </a:ext>
            </a:extLst>
          </p:cNvPr>
          <p:cNvSpPr txBox="1"/>
          <p:nvPr/>
        </p:nvSpPr>
        <p:spPr>
          <a:xfrm>
            <a:off x="9641305" y="2719137"/>
            <a:ext cx="156410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black"/>
                </a:solidFill>
                <a:effectLst/>
                <a:uLnTx/>
                <a:uFillTx/>
                <a:latin typeface="Calibri" panose="020F0502020204030204"/>
                <a:ea typeface="+mn-ea"/>
                <a:cs typeface="+mn-cs"/>
              </a:rPr>
              <a:t>På/av planen</a:t>
            </a:r>
          </a:p>
        </p:txBody>
      </p:sp>
    </p:spTree>
    <p:extLst>
      <p:ext uri="{BB962C8B-B14F-4D97-AF65-F5344CB8AC3E}">
        <p14:creationId xmlns:p14="http://schemas.microsoft.com/office/powerpoint/2010/main" val="278883013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AD21898E-86C0-4C8A-A76C-DF33E844C8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9542" y="0"/>
            <a:ext cx="10432916" cy="6858000"/>
          </a:xfrm>
          <a:custGeom>
            <a:avLst/>
            <a:gdLst>
              <a:gd name="connsiteX0" fmla="*/ 1287962 w 10432916"/>
              <a:gd name="connsiteY0" fmla="*/ 0 h 6858000"/>
              <a:gd name="connsiteX1" fmla="*/ 9144956 w 10432916"/>
              <a:gd name="connsiteY1" fmla="*/ 0 h 6858000"/>
              <a:gd name="connsiteX2" fmla="*/ 9241731 w 10432916"/>
              <a:gd name="connsiteY2" fmla="*/ 111692 h 6858000"/>
              <a:gd name="connsiteX3" fmla="*/ 10432916 w 10432916"/>
              <a:gd name="connsiteY3" fmla="*/ 3429001 h 6858000"/>
              <a:gd name="connsiteX4" fmla="*/ 9241730 w 10432916"/>
              <a:gd name="connsiteY4" fmla="*/ 6746310 h 6858000"/>
              <a:gd name="connsiteX5" fmla="*/ 9144957 w 10432916"/>
              <a:gd name="connsiteY5" fmla="*/ 6858000 h 6858000"/>
              <a:gd name="connsiteX6" fmla="*/ 1287959 w 10432916"/>
              <a:gd name="connsiteY6" fmla="*/ 6858000 h 6858000"/>
              <a:gd name="connsiteX7" fmla="*/ 1191186 w 10432916"/>
              <a:gd name="connsiteY7" fmla="*/ 6746310 h 6858000"/>
              <a:gd name="connsiteX8" fmla="*/ 0 w 10432916"/>
              <a:gd name="connsiteY8" fmla="*/ 3429001 h 6858000"/>
              <a:gd name="connsiteX9" fmla="*/ 1191186 w 10432916"/>
              <a:gd name="connsiteY9" fmla="*/ 11169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32916" h="6858000">
                <a:moveTo>
                  <a:pt x="1287962" y="0"/>
                </a:moveTo>
                <a:lnTo>
                  <a:pt x="9144956" y="0"/>
                </a:lnTo>
                <a:lnTo>
                  <a:pt x="9241731" y="111692"/>
                </a:lnTo>
                <a:cubicBezTo>
                  <a:pt x="9985889" y="1013175"/>
                  <a:pt x="10432916" y="2168897"/>
                  <a:pt x="10432916" y="3429001"/>
                </a:cubicBezTo>
                <a:cubicBezTo>
                  <a:pt x="10432916" y="4689105"/>
                  <a:pt x="9985889" y="5844827"/>
                  <a:pt x="9241730" y="6746310"/>
                </a:cubicBezTo>
                <a:lnTo>
                  <a:pt x="9144957" y="6858000"/>
                </a:lnTo>
                <a:lnTo>
                  <a:pt x="1287959" y="6858000"/>
                </a:lnTo>
                <a:lnTo>
                  <a:pt x="1191186" y="6746310"/>
                </a:lnTo>
                <a:cubicBezTo>
                  <a:pt x="447027" y="5844827"/>
                  <a:pt x="0" y="4689105"/>
                  <a:pt x="0" y="3429001"/>
                </a:cubicBezTo>
                <a:cubicBezTo>
                  <a:pt x="0" y="2168897"/>
                  <a:pt x="447027" y="1013175"/>
                  <a:pt x="1191186" y="111692"/>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5C8F04BD-D093-45D0-B54C-50FDB308B4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4942" y="0"/>
            <a:ext cx="9922116" cy="6858000"/>
          </a:xfrm>
          <a:custGeom>
            <a:avLst/>
            <a:gdLst>
              <a:gd name="connsiteX0" fmla="*/ 1378575 w 9922116"/>
              <a:gd name="connsiteY0" fmla="*/ 0 h 6858000"/>
              <a:gd name="connsiteX1" fmla="*/ 8543542 w 9922116"/>
              <a:gd name="connsiteY1" fmla="*/ 0 h 6858000"/>
              <a:gd name="connsiteX2" fmla="*/ 8633323 w 9922116"/>
              <a:gd name="connsiteY2" fmla="*/ 94145 h 6858000"/>
              <a:gd name="connsiteX3" fmla="*/ 9922116 w 9922116"/>
              <a:gd name="connsiteY3" fmla="*/ 3429001 h 6858000"/>
              <a:gd name="connsiteX4" fmla="*/ 8633323 w 9922116"/>
              <a:gd name="connsiteY4" fmla="*/ 6763858 h 6858000"/>
              <a:gd name="connsiteX5" fmla="*/ 8543544 w 9922116"/>
              <a:gd name="connsiteY5" fmla="*/ 6858000 h 6858000"/>
              <a:gd name="connsiteX6" fmla="*/ 1378573 w 9922116"/>
              <a:gd name="connsiteY6" fmla="*/ 6858000 h 6858000"/>
              <a:gd name="connsiteX7" fmla="*/ 1288793 w 9922116"/>
              <a:gd name="connsiteY7" fmla="*/ 6763858 h 6858000"/>
              <a:gd name="connsiteX8" fmla="*/ 0 w 9922116"/>
              <a:gd name="connsiteY8" fmla="*/ 3429001 h 6858000"/>
              <a:gd name="connsiteX9" fmla="*/ 1288793 w 9922116"/>
              <a:gd name="connsiteY9" fmla="*/ 9414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22116" h="6858000">
                <a:moveTo>
                  <a:pt x="1378575" y="0"/>
                </a:moveTo>
                <a:lnTo>
                  <a:pt x="8543542" y="0"/>
                </a:lnTo>
                <a:lnTo>
                  <a:pt x="8633323" y="94145"/>
                </a:lnTo>
                <a:cubicBezTo>
                  <a:pt x="9434072" y="974941"/>
                  <a:pt x="9922116" y="2144991"/>
                  <a:pt x="9922116" y="3429001"/>
                </a:cubicBezTo>
                <a:cubicBezTo>
                  <a:pt x="9922116" y="4713011"/>
                  <a:pt x="9434072" y="5883061"/>
                  <a:pt x="8633323" y="6763858"/>
                </a:cubicBezTo>
                <a:lnTo>
                  <a:pt x="8543544" y="6858000"/>
                </a:lnTo>
                <a:lnTo>
                  <a:pt x="1378573" y="6858000"/>
                </a:lnTo>
                <a:lnTo>
                  <a:pt x="1288793" y="6763858"/>
                </a:lnTo>
                <a:cubicBezTo>
                  <a:pt x="488044" y="5883061"/>
                  <a:pt x="0" y="4713011"/>
                  <a:pt x="0" y="3429001"/>
                </a:cubicBezTo>
                <a:cubicBezTo>
                  <a:pt x="0" y="2144991"/>
                  <a:pt x="488044" y="974941"/>
                  <a:pt x="1288793" y="94145"/>
                </a:cubicBezTo>
                <a:close/>
              </a:path>
            </a:pathLst>
          </a:custGeom>
          <a:solidFill>
            <a:schemeClr val="bg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Rubrik 1">
            <a:extLst>
              <a:ext uri="{FF2B5EF4-FFF2-40B4-BE49-F238E27FC236}">
                <a16:creationId xmlns:a16="http://schemas.microsoft.com/office/drawing/2014/main" id="{848F328F-A8C3-45F3-B960-A3F72F901808}"/>
              </a:ext>
            </a:extLst>
          </p:cNvPr>
          <p:cNvSpPr>
            <a:spLocks noGrp="1"/>
          </p:cNvSpPr>
          <p:nvPr>
            <p:ph type="title"/>
          </p:nvPr>
        </p:nvSpPr>
        <p:spPr>
          <a:xfrm>
            <a:off x="2311146" y="78744"/>
            <a:ext cx="7569706" cy="1288238"/>
          </a:xfrm>
        </p:spPr>
        <p:txBody>
          <a:bodyPr anchor="ctr">
            <a:normAutofit/>
          </a:bodyPr>
          <a:lstStyle/>
          <a:p>
            <a:pPr algn="ctr"/>
            <a:r>
              <a:rPr lang="sv-SE" dirty="0"/>
              <a:t>Vinnarskalle –Vad är det?</a:t>
            </a:r>
          </a:p>
        </p:txBody>
      </p:sp>
      <p:sp>
        <p:nvSpPr>
          <p:cNvPr id="3" name="Platshållare för innehåll 2">
            <a:extLst>
              <a:ext uri="{FF2B5EF4-FFF2-40B4-BE49-F238E27FC236}">
                <a16:creationId xmlns:a16="http://schemas.microsoft.com/office/drawing/2014/main" id="{3D4F9455-5C48-466D-845C-59F8484B4A9D}"/>
              </a:ext>
            </a:extLst>
          </p:cNvPr>
          <p:cNvSpPr>
            <a:spLocks noGrp="1"/>
          </p:cNvSpPr>
          <p:nvPr>
            <p:ph idx="1"/>
          </p:nvPr>
        </p:nvSpPr>
        <p:spPr>
          <a:xfrm>
            <a:off x="1870745" y="1082180"/>
            <a:ext cx="8523215" cy="4899520"/>
          </a:xfrm>
        </p:spPr>
        <p:txBody>
          <a:bodyPr anchor="t">
            <a:noAutofit/>
          </a:bodyPr>
          <a:lstStyle/>
          <a:p>
            <a:pPr marL="0" indent="0" algn="just">
              <a:buNone/>
            </a:pPr>
            <a:r>
              <a:rPr lang="sv-SE" sz="1600" dirty="0"/>
              <a:t>En vinnarskalle är den som alltid gör sitt bästa oavsett om man leder eller ligger under, vinner eller förlorar. En vinnarskalle fortsätter sitt hårda arbete oavsett lagets eller den egna prestationen. </a:t>
            </a:r>
          </a:p>
          <a:p>
            <a:pPr marL="0" indent="0" algn="just">
              <a:buNone/>
            </a:pPr>
            <a:r>
              <a:rPr lang="sv-SE" sz="1600" dirty="0"/>
              <a:t>En vinnarskalle söker den kunskap den behöver, tar till sig instruktioner och är öppen för nya idéer. Den är noggrann med allt den gör inför, under och efter samling, match och träning.</a:t>
            </a:r>
          </a:p>
          <a:p>
            <a:pPr marL="0" indent="0" algn="just">
              <a:buNone/>
            </a:pPr>
            <a:r>
              <a:rPr lang="sv-SE" sz="1600" dirty="0"/>
              <a:t>En vinnarskalle har ett stort hjärta för det den gör och vågar utmana sig själv i alla situationer. </a:t>
            </a:r>
          </a:p>
          <a:p>
            <a:pPr marL="0" indent="0" algn="just">
              <a:buNone/>
            </a:pPr>
            <a:r>
              <a:rPr lang="sv-SE" sz="1600" dirty="0"/>
              <a:t>En vinnarskalle bygger och sprider en god stämning i ett lag, respekterar alla i laget och skapar trygghet i gruppen. </a:t>
            </a:r>
          </a:p>
          <a:p>
            <a:pPr marL="0" indent="0" algn="just">
              <a:buNone/>
            </a:pPr>
            <a:r>
              <a:rPr lang="sv-SE" sz="1600" dirty="0"/>
              <a:t>En vinnarskalle är aldrig större än någon annan och efterlever på så sätt den positiva kultur som finns inom laget. </a:t>
            </a:r>
          </a:p>
          <a:p>
            <a:pPr marL="0" indent="0" algn="just">
              <a:buNone/>
            </a:pPr>
            <a:r>
              <a:rPr lang="sv-SE" sz="1600" dirty="0"/>
              <a:t>En vinnarskalle gör sina medspelare bättre.</a:t>
            </a:r>
          </a:p>
          <a:p>
            <a:pPr marL="0" indent="0" algn="just">
              <a:buNone/>
            </a:pPr>
            <a:r>
              <a:rPr lang="sv-SE" sz="1600" dirty="0"/>
              <a:t>En vinnarskalle ställer upp för sina lagkamrater på och utanför planen, under träning och under match, men även på fritiden om så behövs.</a:t>
            </a:r>
          </a:p>
          <a:p>
            <a:pPr marL="0" indent="0" algn="just">
              <a:buNone/>
            </a:pPr>
            <a:endParaRPr lang="sv-SE" sz="1600" dirty="0"/>
          </a:p>
          <a:p>
            <a:pPr marL="0" indent="0" algn="just">
              <a:buNone/>
            </a:pPr>
            <a:r>
              <a:rPr lang="sv-SE" sz="1600" dirty="0"/>
              <a:t>Att ge upp, sparka och slå ifrån sig eller på annat sätt vill visa för sig själv och andra: </a:t>
            </a:r>
          </a:p>
          <a:p>
            <a:pPr marL="0" indent="0" algn="ctr">
              <a:buNone/>
            </a:pPr>
            <a:r>
              <a:rPr lang="sv-SE" sz="1600" dirty="0"/>
              <a:t>”att så här dålig är jag inte” </a:t>
            </a:r>
          </a:p>
          <a:p>
            <a:pPr marL="0" indent="0" algn="just">
              <a:buNone/>
            </a:pPr>
            <a:r>
              <a:rPr lang="sv-SE" sz="1600" dirty="0"/>
              <a:t>…är inte en vinnarskalle. Det är den som skapar missnöje, oro, otrygghet och bryter ned den kultur som laget har byggt upp. Det är vinnarskallens motsats. Den som förlorar i det långa loppet. </a:t>
            </a:r>
          </a:p>
        </p:txBody>
      </p:sp>
    </p:spTree>
    <p:extLst>
      <p:ext uri="{BB962C8B-B14F-4D97-AF65-F5344CB8AC3E}">
        <p14:creationId xmlns:p14="http://schemas.microsoft.com/office/powerpoint/2010/main" val="626632760"/>
      </p:ext>
    </p:extLst>
  </p:cSld>
  <p:clrMapOvr>
    <a:overrideClrMapping bg1="dk1" tx1="lt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32CF2DA-5914-43A8-ABB9-560947FA3431}"/>
              </a:ext>
            </a:extLst>
          </p:cNvPr>
          <p:cNvSpPr>
            <a:spLocks noGrp="1"/>
          </p:cNvSpPr>
          <p:nvPr>
            <p:ph type="title"/>
          </p:nvPr>
        </p:nvSpPr>
        <p:spPr>
          <a:xfrm>
            <a:off x="444617" y="1445494"/>
            <a:ext cx="3976912" cy="4376572"/>
          </a:xfrm>
        </p:spPr>
        <p:txBody>
          <a:bodyPr anchor="ctr">
            <a:normAutofit/>
          </a:bodyPr>
          <a:lstStyle/>
          <a:p>
            <a:r>
              <a:rPr lang="sv-SE" sz="3600" dirty="0"/>
              <a:t>Verksamhetsplan</a:t>
            </a:r>
            <a:br>
              <a:rPr lang="sv-SE" sz="4800" dirty="0"/>
            </a:br>
            <a:r>
              <a:rPr lang="sv-SE" sz="2800" dirty="0"/>
              <a:t>Träningar</a:t>
            </a:r>
            <a:endParaRPr lang="sv-SE" sz="4800" dirty="0"/>
          </a:p>
        </p:txBody>
      </p:sp>
      <p:sp>
        <p:nvSpPr>
          <p:cNvPr id="8" name="Freeform: Shape 7">
            <a:extLst>
              <a:ext uri="{FF2B5EF4-FFF2-40B4-BE49-F238E27FC236}">
                <a16:creationId xmlns:a16="http://schemas.microsoft.com/office/drawing/2014/main" id="{DFF2AC85-FAA0-4844-813F-83C04D7382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7636" y="0"/>
            <a:ext cx="7281316" cy="6858000"/>
          </a:xfrm>
          <a:custGeom>
            <a:avLst/>
            <a:gdLst>
              <a:gd name="connsiteX0" fmla="*/ 361354 w 7281316"/>
              <a:gd name="connsiteY0" fmla="*/ 0 h 6858000"/>
              <a:gd name="connsiteX1" fmla="*/ 7281316 w 7281316"/>
              <a:gd name="connsiteY1" fmla="*/ 0 h 6858000"/>
              <a:gd name="connsiteX2" fmla="*/ 7281316 w 7281316"/>
              <a:gd name="connsiteY2" fmla="*/ 6858000 h 6858000"/>
              <a:gd name="connsiteX3" fmla="*/ 696735 w 7281316"/>
              <a:gd name="connsiteY3" fmla="*/ 6858000 h 6858000"/>
              <a:gd name="connsiteX4" fmla="*/ 690849 w 7281316"/>
              <a:gd name="connsiteY4" fmla="*/ 6842426 h 6858000"/>
              <a:gd name="connsiteX5" fmla="*/ 335637 w 7281316"/>
              <a:gd name="connsiteY5" fmla="*/ 9472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81316" h="6858000">
                <a:moveTo>
                  <a:pt x="361354" y="0"/>
                </a:moveTo>
                <a:lnTo>
                  <a:pt x="7281316" y="0"/>
                </a:lnTo>
                <a:lnTo>
                  <a:pt x="7281316" y="6858000"/>
                </a:lnTo>
                <a:lnTo>
                  <a:pt x="696735" y="6858000"/>
                </a:lnTo>
                <a:lnTo>
                  <a:pt x="690849" y="6842426"/>
                </a:lnTo>
                <a:cubicBezTo>
                  <a:pt x="-65870" y="4704140"/>
                  <a:pt x="-226206" y="2374054"/>
                  <a:pt x="335637" y="94722"/>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89CC0F1E-BAA2-47B1-8F83-7ECB9FD9E0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89558" y="0"/>
            <a:ext cx="6999394" cy="6858000"/>
          </a:xfrm>
          <a:custGeom>
            <a:avLst/>
            <a:gdLst>
              <a:gd name="connsiteX0" fmla="*/ 6999394 w 6999394"/>
              <a:gd name="connsiteY0" fmla="*/ 0 h 6858000"/>
              <a:gd name="connsiteX1" fmla="*/ 6999394 w 6999394"/>
              <a:gd name="connsiteY1" fmla="*/ 6858000 h 6858000"/>
              <a:gd name="connsiteX2" fmla="*/ 717029 w 6999394"/>
              <a:gd name="connsiteY2" fmla="*/ 6858000 h 6858000"/>
              <a:gd name="connsiteX3" fmla="*/ 623642 w 6999394"/>
              <a:gd name="connsiteY3" fmla="*/ 6599363 h 6858000"/>
              <a:gd name="connsiteX4" fmla="*/ 319533 w 6999394"/>
              <a:gd name="connsiteY4" fmla="*/ 193787 h 6858000"/>
              <a:gd name="connsiteX5" fmla="*/ 371685 w 6999394"/>
              <a:gd name="connsiteY5" fmla="*/ 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99394" h="6858000">
                <a:moveTo>
                  <a:pt x="6999394" y="0"/>
                </a:moveTo>
                <a:lnTo>
                  <a:pt x="6999394" y="6858000"/>
                </a:lnTo>
                <a:lnTo>
                  <a:pt x="717029" y="6858000"/>
                </a:lnTo>
                <a:lnTo>
                  <a:pt x="623642" y="6599363"/>
                </a:lnTo>
                <a:cubicBezTo>
                  <a:pt x="-67685" y="4563346"/>
                  <a:pt x="-206622" y="2355719"/>
                  <a:pt x="319533" y="193787"/>
                </a:cubicBezTo>
                <a:lnTo>
                  <a:pt x="371685" y="1"/>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Platshållare för innehåll 2">
            <a:extLst>
              <a:ext uri="{FF2B5EF4-FFF2-40B4-BE49-F238E27FC236}">
                <a16:creationId xmlns:a16="http://schemas.microsoft.com/office/drawing/2014/main" id="{6CB6AD7D-2914-4E35-A0A1-38EA8AB4F06E}"/>
              </a:ext>
            </a:extLst>
          </p:cNvPr>
          <p:cNvSpPr>
            <a:spLocks noGrp="1"/>
          </p:cNvSpPr>
          <p:nvPr>
            <p:ph idx="1"/>
          </p:nvPr>
        </p:nvSpPr>
        <p:spPr>
          <a:xfrm>
            <a:off x="5821960" y="1071535"/>
            <a:ext cx="6226029" cy="5124490"/>
          </a:xfrm>
        </p:spPr>
        <p:txBody>
          <a:bodyPr anchor="ctr">
            <a:normAutofit/>
          </a:bodyPr>
          <a:lstStyle/>
          <a:p>
            <a:pPr marL="0" indent="0">
              <a:buNone/>
            </a:pPr>
            <a:r>
              <a:rPr lang="sv-SE" dirty="0">
                <a:solidFill>
                  <a:schemeClr val="bg1"/>
                </a:solidFill>
              </a:rPr>
              <a:t>Vi tränar:</a:t>
            </a:r>
          </a:p>
          <a:p>
            <a:r>
              <a:rPr lang="sv-SE" dirty="0">
                <a:solidFill>
                  <a:schemeClr val="bg1"/>
                </a:solidFill>
              </a:rPr>
              <a:t>Tisdagar i Hjällsnäshallen 16:30</a:t>
            </a:r>
          </a:p>
          <a:p>
            <a:r>
              <a:rPr lang="sv-SE" dirty="0">
                <a:solidFill>
                  <a:schemeClr val="bg1"/>
                </a:solidFill>
              </a:rPr>
              <a:t>Fredagar i Vattenpalatset 15:40</a:t>
            </a:r>
          </a:p>
          <a:p>
            <a:pPr lvl="1"/>
            <a:r>
              <a:rPr lang="sv-SE" dirty="0">
                <a:solidFill>
                  <a:schemeClr val="bg1"/>
                </a:solidFill>
              </a:rPr>
              <a:t>Därefter uteträning</a:t>
            </a:r>
          </a:p>
          <a:p>
            <a:pPr lvl="1"/>
            <a:r>
              <a:rPr lang="sv-SE" dirty="0">
                <a:solidFill>
                  <a:schemeClr val="bg1"/>
                </a:solidFill>
              </a:rPr>
              <a:t>Ingen dusch på fredagar</a:t>
            </a:r>
          </a:p>
          <a:p>
            <a:r>
              <a:rPr lang="sv-SE" dirty="0">
                <a:solidFill>
                  <a:schemeClr val="bg1"/>
                </a:solidFill>
              </a:rPr>
              <a:t>Tillse att tjejerna har ätit och druckit innan träning</a:t>
            </a:r>
          </a:p>
          <a:p>
            <a:r>
              <a:rPr lang="sv-SE" dirty="0">
                <a:solidFill>
                  <a:schemeClr val="bg1"/>
                </a:solidFill>
              </a:rPr>
              <a:t>Extraträningar sker under säsongen </a:t>
            </a:r>
          </a:p>
        </p:txBody>
      </p:sp>
    </p:spTree>
    <p:extLst>
      <p:ext uri="{BB962C8B-B14F-4D97-AF65-F5344CB8AC3E}">
        <p14:creationId xmlns:p14="http://schemas.microsoft.com/office/powerpoint/2010/main" val="19550075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C8B0ED1-42FF-4988-90B7-09DAB7E99C67}"/>
              </a:ext>
            </a:extLst>
          </p:cNvPr>
          <p:cNvSpPr>
            <a:spLocks noGrp="1"/>
          </p:cNvSpPr>
          <p:nvPr>
            <p:ph type="title"/>
          </p:nvPr>
        </p:nvSpPr>
        <p:spPr>
          <a:xfrm>
            <a:off x="804673" y="1445494"/>
            <a:ext cx="3616856" cy="4376572"/>
          </a:xfrm>
        </p:spPr>
        <p:txBody>
          <a:bodyPr anchor="ctr">
            <a:normAutofit/>
          </a:bodyPr>
          <a:lstStyle/>
          <a:p>
            <a:r>
              <a:rPr lang="sv-SE" sz="3600" dirty="0"/>
              <a:t>Verksamhetsplan</a:t>
            </a:r>
            <a:br>
              <a:rPr lang="sv-SE" sz="3600" dirty="0"/>
            </a:br>
            <a:r>
              <a:rPr lang="sv-SE" sz="2400" dirty="0"/>
              <a:t>Samträning med andra lag</a:t>
            </a:r>
            <a:endParaRPr lang="sv-SE" sz="3600" dirty="0"/>
          </a:p>
        </p:txBody>
      </p:sp>
      <p:sp>
        <p:nvSpPr>
          <p:cNvPr id="8" name="Freeform: Shape 7">
            <a:extLst>
              <a:ext uri="{FF2B5EF4-FFF2-40B4-BE49-F238E27FC236}">
                <a16:creationId xmlns:a16="http://schemas.microsoft.com/office/drawing/2014/main" id="{DFF2AC85-FAA0-4844-813F-83C04D7382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7636" y="0"/>
            <a:ext cx="7281316" cy="6858000"/>
          </a:xfrm>
          <a:custGeom>
            <a:avLst/>
            <a:gdLst>
              <a:gd name="connsiteX0" fmla="*/ 361354 w 7281316"/>
              <a:gd name="connsiteY0" fmla="*/ 0 h 6858000"/>
              <a:gd name="connsiteX1" fmla="*/ 7281316 w 7281316"/>
              <a:gd name="connsiteY1" fmla="*/ 0 h 6858000"/>
              <a:gd name="connsiteX2" fmla="*/ 7281316 w 7281316"/>
              <a:gd name="connsiteY2" fmla="*/ 6858000 h 6858000"/>
              <a:gd name="connsiteX3" fmla="*/ 696735 w 7281316"/>
              <a:gd name="connsiteY3" fmla="*/ 6858000 h 6858000"/>
              <a:gd name="connsiteX4" fmla="*/ 690849 w 7281316"/>
              <a:gd name="connsiteY4" fmla="*/ 6842426 h 6858000"/>
              <a:gd name="connsiteX5" fmla="*/ 335637 w 7281316"/>
              <a:gd name="connsiteY5" fmla="*/ 9472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81316" h="6858000">
                <a:moveTo>
                  <a:pt x="361354" y="0"/>
                </a:moveTo>
                <a:lnTo>
                  <a:pt x="7281316" y="0"/>
                </a:lnTo>
                <a:lnTo>
                  <a:pt x="7281316" y="6858000"/>
                </a:lnTo>
                <a:lnTo>
                  <a:pt x="696735" y="6858000"/>
                </a:lnTo>
                <a:lnTo>
                  <a:pt x="690849" y="6842426"/>
                </a:lnTo>
                <a:cubicBezTo>
                  <a:pt x="-65870" y="4704140"/>
                  <a:pt x="-226206" y="2374054"/>
                  <a:pt x="335637" y="94722"/>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89CC0F1E-BAA2-47B1-8F83-7ECB9FD9E0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89558" y="0"/>
            <a:ext cx="6999394" cy="6858000"/>
          </a:xfrm>
          <a:custGeom>
            <a:avLst/>
            <a:gdLst>
              <a:gd name="connsiteX0" fmla="*/ 6999394 w 6999394"/>
              <a:gd name="connsiteY0" fmla="*/ 0 h 6858000"/>
              <a:gd name="connsiteX1" fmla="*/ 6999394 w 6999394"/>
              <a:gd name="connsiteY1" fmla="*/ 6858000 h 6858000"/>
              <a:gd name="connsiteX2" fmla="*/ 717029 w 6999394"/>
              <a:gd name="connsiteY2" fmla="*/ 6858000 h 6858000"/>
              <a:gd name="connsiteX3" fmla="*/ 623642 w 6999394"/>
              <a:gd name="connsiteY3" fmla="*/ 6599363 h 6858000"/>
              <a:gd name="connsiteX4" fmla="*/ 319533 w 6999394"/>
              <a:gd name="connsiteY4" fmla="*/ 193787 h 6858000"/>
              <a:gd name="connsiteX5" fmla="*/ 371685 w 6999394"/>
              <a:gd name="connsiteY5" fmla="*/ 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99394" h="6858000">
                <a:moveTo>
                  <a:pt x="6999394" y="0"/>
                </a:moveTo>
                <a:lnTo>
                  <a:pt x="6999394" y="6858000"/>
                </a:lnTo>
                <a:lnTo>
                  <a:pt x="717029" y="6858000"/>
                </a:lnTo>
                <a:lnTo>
                  <a:pt x="623642" y="6599363"/>
                </a:lnTo>
                <a:cubicBezTo>
                  <a:pt x="-67685" y="4563346"/>
                  <a:pt x="-206622" y="2355719"/>
                  <a:pt x="319533" y="193787"/>
                </a:cubicBezTo>
                <a:lnTo>
                  <a:pt x="371685" y="1"/>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Platshållare för innehåll 2">
            <a:extLst>
              <a:ext uri="{FF2B5EF4-FFF2-40B4-BE49-F238E27FC236}">
                <a16:creationId xmlns:a16="http://schemas.microsoft.com/office/drawing/2014/main" id="{44E546F0-1172-40B5-A398-7D3AF9E70A24}"/>
              </a:ext>
            </a:extLst>
          </p:cNvPr>
          <p:cNvSpPr>
            <a:spLocks noGrp="1"/>
          </p:cNvSpPr>
          <p:nvPr>
            <p:ph idx="1"/>
          </p:nvPr>
        </p:nvSpPr>
        <p:spPr>
          <a:xfrm>
            <a:off x="6096000" y="1399032"/>
            <a:ext cx="6096000" cy="4471416"/>
          </a:xfrm>
        </p:spPr>
        <p:txBody>
          <a:bodyPr anchor="ctr">
            <a:normAutofit/>
          </a:bodyPr>
          <a:lstStyle/>
          <a:p>
            <a:r>
              <a:rPr lang="sv-SE" dirty="0">
                <a:solidFill>
                  <a:schemeClr val="bg1"/>
                </a:solidFill>
              </a:rPr>
              <a:t>Vi tränare med pojkar 2013, flickor 2012 samt flickor 2014</a:t>
            </a:r>
          </a:p>
          <a:p>
            <a:r>
              <a:rPr lang="sv-SE" dirty="0">
                <a:solidFill>
                  <a:schemeClr val="bg1"/>
                </a:solidFill>
              </a:rPr>
              <a:t>Syftet är att:</a:t>
            </a:r>
          </a:p>
          <a:p>
            <a:pPr lvl="1"/>
            <a:r>
              <a:rPr lang="sv-SE" dirty="0">
                <a:solidFill>
                  <a:schemeClr val="bg1"/>
                </a:solidFill>
              </a:rPr>
              <a:t>Erbjuda fler träningar</a:t>
            </a:r>
          </a:p>
          <a:p>
            <a:pPr lvl="1"/>
            <a:r>
              <a:rPr lang="sv-SE" dirty="0">
                <a:solidFill>
                  <a:schemeClr val="bg1"/>
                </a:solidFill>
              </a:rPr>
              <a:t>Lära känna spelare för framtiden</a:t>
            </a:r>
          </a:p>
          <a:p>
            <a:pPr lvl="1"/>
            <a:r>
              <a:rPr lang="sv-SE" dirty="0">
                <a:solidFill>
                  <a:schemeClr val="bg1"/>
                </a:solidFill>
              </a:rPr>
              <a:t>Utmana och motivera spelare</a:t>
            </a:r>
          </a:p>
          <a:p>
            <a:r>
              <a:rPr lang="sv-SE" dirty="0">
                <a:solidFill>
                  <a:schemeClr val="bg1"/>
                </a:solidFill>
              </a:rPr>
              <a:t>Fördelning är klar för träningar med pojkar och F-2014</a:t>
            </a:r>
          </a:p>
          <a:p>
            <a:r>
              <a:rPr lang="sv-SE" dirty="0">
                <a:solidFill>
                  <a:schemeClr val="bg1"/>
                </a:solidFill>
              </a:rPr>
              <a:t>Fördelning för träning med F-2012 kompletteras under hösten </a:t>
            </a:r>
          </a:p>
        </p:txBody>
      </p:sp>
    </p:spTree>
    <p:extLst>
      <p:ext uri="{BB962C8B-B14F-4D97-AF65-F5344CB8AC3E}">
        <p14:creationId xmlns:p14="http://schemas.microsoft.com/office/powerpoint/2010/main" val="1988343677"/>
      </p:ext>
    </p:extLst>
  </p:cSld>
  <p:clrMapOvr>
    <a:overrideClrMapping bg1="dk1" tx1="lt1" bg2="dk2" tx2="lt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C8B0ED1-42FF-4988-90B7-09DAB7E99C67}"/>
              </a:ext>
            </a:extLst>
          </p:cNvPr>
          <p:cNvSpPr>
            <a:spLocks noGrp="1"/>
          </p:cNvSpPr>
          <p:nvPr>
            <p:ph type="title"/>
          </p:nvPr>
        </p:nvSpPr>
        <p:spPr>
          <a:xfrm>
            <a:off x="804673" y="1445494"/>
            <a:ext cx="3616856" cy="4376572"/>
          </a:xfrm>
        </p:spPr>
        <p:txBody>
          <a:bodyPr anchor="ctr">
            <a:normAutofit/>
          </a:bodyPr>
          <a:lstStyle/>
          <a:p>
            <a:r>
              <a:rPr lang="sv-SE" sz="3600" dirty="0"/>
              <a:t>Verksamhetsplan</a:t>
            </a:r>
            <a:br>
              <a:rPr lang="sv-SE" sz="3600" dirty="0"/>
            </a:br>
            <a:r>
              <a:rPr lang="sv-SE" sz="2400" dirty="0"/>
              <a:t>Seriespel</a:t>
            </a:r>
            <a:endParaRPr lang="sv-SE" sz="3600" dirty="0"/>
          </a:p>
        </p:txBody>
      </p:sp>
      <p:sp>
        <p:nvSpPr>
          <p:cNvPr id="8" name="Freeform: Shape 7">
            <a:extLst>
              <a:ext uri="{FF2B5EF4-FFF2-40B4-BE49-F238E27FC236}">
                <a16:creationId xmlns:a16="http://schemas.microsoft.com/office/drawing/2014/main" id="{DFF2AC85-FAA0-4844-813F-83C04D7382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7636" y="0"/>
            <a:ext cx="7281316" cy="6858000"/>
          </a:xfrm>
          <a:custGeom>
            <a:avLst/>
            <a:gdLst>
              <a:gd name="connsiteX0" fmla="*/ 361354 w 7281316"/>
              <a:gd name="connsiteY0" fmla="*/ 0 h 6858000"/>
              <a:gd name="connsiteX1" fmla="*/ 7281316 w 7281316"/>
              <a:gd name="connsiteY1" fmla="*/ 0 h 6858000"/>
              <a:gd name="connsiteX2" fmla="*/ 7281316 w 7281316"/>
              <a:gd name="connsiteY2" fmla="*/ 6858000 h 6858000"/>
              <a:gd name="connsiteX3" fmla="*/ 696735 w 7281316"/>
              <a:gd name="connsiteY3" fmla="*/ 6858000 h 6858000"/>
              <a:gd name="connsiteX4" fmla="*/ 690849 w 7281316"/>
              <a:gd name="connsiteY4" fmla="*/ 6842426 h 6858000"/>
              <a:gd name="connsiteX5" fmla="*/ 335637 w 7281316"/>
              <a:gd name="connsiteY5" fmla="*/ 9472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81316" h="6858000">
                <a:moveTo>
                  <a:pt x="361354" y="0"/>
                </a:moveTo>
                <a:lnTo>
                  <a:pt x="7281316" y="0"/>
                </a:lnTo>
                <a:lnTo>
                  <a:pt x="7281316" y="6858000"/>
                </a:lnTo>
                <a:lnTo>
                  <a:pt x="696735" y="6858000"/>
                </a:lnTo>
                <a:lnTo>
                  <a:pt x="690849" y="6842426"/>
                </a:lnTo>
                <a:cubicBezTo>
                  <a:pt x="-65870" y="4704140"/>
                  <a:pt x="-226206" y="2374054"/>
                  <a:pt x="335637" y="94722"/>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89CC0F1E-BAA2-47B1-8F83-7ECB9FD9E0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89558" y="0"/>
            <a:ext cx="6999394" cy="6858000"/>
          </a:xfrm>
          <a:custGeom>
            <a:avLst/>
            <a:gdLst>
              <a:gd name="connsiteX0" fmla="*/ 6999394 w 6999394"/>
              <a:gd name="connsiteY0" fmla="*/ 0 h 6858000"/>
              <a:gd name="connsiteX1" fmla="*/ 6999394 w 6999394"/>
              <a:gd name="connsiteY1" fmla="*/ 6858000 h 6858000"/>
              <a:gd name="connsiteX2" fmla="*/ 717029 w 6999394"/>
              <a:gd name="connsiteY2" fmla="*/ 6858000 h 6858000"/>
              <a:gd name="connsiteX3" fmla="*/ 623642 w 6999394"/>
              <a:gd name="connsiteY3" fmla="*/ 6599363 h 6858000"/>
              <a:gd name="connsiteX4" fmla="*/ 319533 w 6999394"/>
              <a:gd name="connsiteY4" fmla="*/ 193787 h 6858000"/>
              <a:gd name="connsiteX5" fmla="*/ 371685 w 6999394"/>
              <a:gd name="connsiteY5" fmla="*/ 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99394" h="6858000">
                <a:moveTo>
                  <a:pt x="6999394" y="0"/>
                </a:moveTo>
                <a:lnTo>
                  <a:pt x="6999394" y="6858000"/>
                </a:lnTo>
                <a:lnTo>
                  <a:pt x="717029" y="6858000"/>
                </a:lnTo>
                <a:lnTo>
                  <a:pt x="623642" y="6599363"/>
                </a:lnTo>
                <a:cubicBezTo>
                  <a:pt x="-67685" y="4563346"/>
                  <a:pt x="-206622" y="2355719"/>
                  <a:pt x="319533" y="193787"/>
                </a:cubicBezTo>
                <a:lnTo>
                  <a:pt x="371685" y="1"/>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Platshållare för innehåll 2">
            <a:extLst>
              <a:ext uri="{FF2B5EF4-FFF2-40B4-BE49-F238E27FC236}">
                <a16:creationId xmlns:a16="http://schemas.microsoft.com/office/drawing/2014/main" id="{44E546F0-1172-40B5-A398-7D3AF9E70A24}"/>
              </a:ext>
            </a:extLst>
          </p:cNvPr>
          <p:cNvSpPr>
            <a:spLocks noGrp="1"/>
          </p:cNvSpPr>
          <p:nvPr>
            <p:ph idx="1"/>
          </p:nvPr>
        </p:nvSpPr>
        <p:spPr>
          <a:xfrm>
            <a:off x="6096000" y="1399032"/>
            <a:ext cx="6096000" cy="4471416"/>
          </a:xfrm>
        </p:spPr>
        <p:txBody>
          <a:bodyPr anchor="ctr">
            <a:normAutofit/>
          </a:bodyPr>
          <a:lstStyle/>
          <a:p>
            <a:r>
              <a:rPr lang="sv-SE" dirty="0">
                <a:solidFill>
                  <a:schemeClr val="bg1"/>
                </a:solidFill>
              </a:rPr>
              <a:t>Seriespelet hösten pågår från 5/10 – 22/12</a:t>
            </a:r>
          </a:p>
          <a:p>
            <a:pPr lvl="1"/>
            <a:r>
              <a:rPr lang="sv-SE" dirty="0">
                <a:solidFill>
                  <a:schemeClr val="bg1"/>
                </a:solidFill>
              </a:rPr>
              <a:t>De flesta matcherna spelas på söndagar</a:t>
            </a:r>
          </a:p>
          <a:p>
            <a:pPr lvl="1"/>
            <a:r>
              <a:rPr lang="sv-SE" dirty="0">
                <a:solidFill>
                  <a:schemeClr val="bg1"/>
                </a:solidFill>
              </a:rPr>
              <a:t>Match varje helg</a:t>
            </a:r>
          </a:p>
          <a:p>
            <a:r>
              <a:rPr lang="sv-SE" dirty="0">
                <a:solidFill>
                  <a:schemeClr val="bg1"/>
                </a:solidFill>
              </a:rPr>
              <a:t>Vi har fyra lag i seriespel</a:t>
            </a:r>
          </a:p>
          <a:p>
            <a:pPr lvl="1"/>
            <a:r>
              <a:rPr lang="sv-SE" dirty="0">
                <a:solidFill>
                  <a:schemeClr val="bg1"/>
                </a:solidFill>
              </a:rPr>
              <a:t>2 lag i svår serie, 2 lag i lätt serie</a:t>
            </a:r>
          </a:p>
          <a:p>
            <a:r>
              <a:rPr lang="sv-SE" dirty="0">
                <a:solidFill>
                  <a:schemeClr val="bg1"/>
                </a:solidFill>
              </a:rPr>
              <a:t>Totalt har vi 47 matcher under hösten</a:t>
            </a:r>
          </a:p>
          <a:p>
            <a:pPr lvl="1"/>
            <a:r>
              <a:rPr lang="sv-SE" dirty="0">
                <a:solidFill>
                  <a:schemeClr val="bg1"/>
                </a:solidFill>
              </a:rPr>
              <a:t>39 matcher 2013 </a:t>
            </a:r>
          </a:p>
          <a:p>
            <a:pPr lvl="1"/>
            <a:r>
              <a:rPr lang="sv-SE" dirty="0">
                <a:solidFill>
                  <a:schemeClr val="bg1"/>
                </a:solidFill>
              </a:rPr>
              <a:t>8 matcher stöttar vi F-2012</a:t>
            </a:r>
          </a:p>
        </p:txBody>
      </p:sp>
    </p:spTree>
    <p:extLst>
      <p:ext uri="{BB962C8B-B14F-4D97-AF65-F5344CB8AC3E}">
        <p14:creationId xmlns:p14="http://schemas.microsoft.com/office/powerpoint/2010/main" val="323688265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BC4941FF-9935-4E26-B0F1-3050BADD8302}"/>
              </a:ext>
            </a:extLst>
          </p:cNvPr>
          <p:cNvSpPr>
            <a:spLocks noGrp="1"/>
          </p:cNvSpPr>
          <p:nvPr>
            <p:ph idx="1"/>
          </p:nvPr>
        </p:nvSpPr>
        <p:spPr>
          <a:xfrm>
            <a:off x="6096000" y="1399032"/>
            <a:ext cx="5501834" cy="4471416"/>
          </a:xfrm>
        </p:spPr>
        <p:txBody>
          <a:bodyPr anchor="ctr">
            <a:noAutofit/>
          </a:bodyPr>
          <a:lstStyle/>
          <a:p>
            <a:r>
              <a:rPr lang="sv-SE" sz="2000" dirty="0">
                <a:solidFill>
                  <a:schemeClr val="bg1"/>
                </a:solidFill>
              </a:rPr>
              <a:t>Grundad 10.e juni 1932 på Café </a:t>
            </a:r>
            <a:r>
              <a:rPr lang="sv-SE" sz="2000" dirty="0" err="1">
                <a:solidFill>
                  <a:schemeClr val="bg1"/>
                </a:solidFill>
              </a:rPr>
              <a:t>Calmare</a:t>
            </a:r>
            <a:r>
              <a:rPr lang="sv-SE" sz="2000" dirty="0">
                <a:solidFill>
                  <a:schemeClr val="bg1"/>
                </a:solidFill>
              </a:rPr>
              <a:t> Nyckel i Haga</a:t>
            </a:r>
          </a:p>
          <a:p>
            <a:r>
              <a:rPr lang="sv-SE" sz="2000" dirty="0">
                <a:solidFill>
                  <a:schemeClr val="bg1"/>
                </a:solidFill>
              </a:rPr>
              <a:t>Under 50-talet spelade A-laget i Allsvenskan under två säsonger</a:t>
            </a:r>
          </a:p>
          <a:p>
            <a:r>
              <a:rPr lang="sv-SE" sz="2000" dirty="0">
                <a:solidFill>
                  <a:schemeClr val="bg1"/>
                </a:solidFill>
              </a:rPr>
              <a:t>1967 flyttade klubben ut till Stenkullen</a:t>
            </a:r>
          </a:p>
          <a:p>
            <a:r>
              <a:rPr lang="sv-SE" sz="2000" dirty="0">
                <a:solidFill>
                  <a:schemeClr val="bg1"/>
                </a:solidFill>
              </a:rPr>
              <a:t>Under 70-talet utvidgades klubbens ungdomssektion</a:t>
            </a:r>
          </a:p>
          <a:p>
            <a:r>
              <a:rPr lang="sv-SE" sz="2000" dirty="0">
                <a:solidFill>
                  <a:schemeClr val="bg1"/>
                </a:solidFill>
              </a:rPr>
              <a:t>Handbollsskolan startade 1976</a:t>
            </a:r>
          </a:p>
          <a:p>
            <a:r>
              <a:rPr lang="sv-SE" sz="2000" dirty="0">
                <a:solidFill>
                  <a:schemeClr val="bg1"/>
                </a:solidFill>
              </a:rPr>
              <a:t>2004 stod Förbohallen klar</a:t>
            </a:r>
            <a:br>
              <a:rPr lang="sv-SE" sz="2000" dirty="0">
                <a:solidFill>
                  <a:schemeClr val="bg1"/>
                </a:solidFill>
              </a:rPr>
            </a:br>
            <a:r>
              <a:rPr lang="sv-SE" sz="2000" dirty="0">
                <a:solidFill>
                  <a:schemeClr val="bg1"/>
                </a:solidFill>
              </a:rPr>
              <a:t>-Klubben tränar fortfarande i alla delar av kommunen</a:t>
            </a:r>
          </a:p>
          <a:p>
            <a:r>
              <a:rPr lang="sv-SE" sz="2000" dirty="0">
                <a:solidFill>
                  <a:schemeClr val="bg1"/>
                </a:solidFill>
              </a:rPr>
              <a:t>Idag har klubben cirka 800 medlemmar fördelat på ca 50 lag i seriespel</a:t>
            </a:r>
          </a:p>
          <a:p>
            <a:r>
              <a:rPr lang="sv-SE" sz="2000" dirty="0">
                <a:solidFill>
                  <a:schemeClr val="bg1"/>
                </a:solidFill>
              </a:rPr>
              <a:t>Damer och Herrar i division 1</a:t>
            </a:r>
          </a:p>
          <a:p>
            <a:r>
              <a:rPr lang="sv-SE" sz="2000" dirty="0">
                <a:solidFill>
                  <a:schemeClr val="bg1"/>
                </a:solidFill>
              </a:rPr>
              <a:t>En tydlig vision för framtiden…</a:t>
            </a:r>
          </a:p>
        </p:txBody>
      </p:sp>
      <p:pic>
        <p:nvPicPr>
          <p:cNvPr id="4" name="Bildobjekt 3">
            <a:extLst>
              <a:ext uri="{FF2B5EF4-FFF2-40B4-BE49-F238E27FC236}">
                <a16:creationId xmlns:a16="http://schemas.microsoft.com/office/drawing/2014/main" id="{33BB7FF2-1E87-B759-35D5-E99B254E023A}"/>
              </a:ext>
            </a:extLst>
          </p:cNvPr>
          <p:cNvPicPr>
            <a:picLocks noChangeAspect="1"/>
          </p:cNvPicPr>
          <p:nvPr/>
        </p:nvPicPr>
        <p:blipFill>
          <a:blip r:embed="rId2"/>
          <a:stretch>
            <a:fillRect/>
          </a:stretch>
        </p:blipFill>
        <p:spPr>
          <a:xfrm>
            <a:off x="1940419" y="191277"/>
            <a:ext cx="8495835" cy="6475445"/>
          </a:xfrm>
          <a:prstGeom prst="rect">
            <a:avLst/>
          </a:prstGeom>
        </p:spPr>
      </p:pic>
      <p:sp>
        <p:nvSpPr>
          <p:cNvPr id="5" name="Rektangel 4">
            <a:extLst>
              <a:ext uri="{FF2B5EF4-FFF2-40B4-BE49-F238E27FC236}">
                <a16:creationId xmlns:a16="http://schemas.microsoft.com/office/drawing/2014/main" id="{D2A0281B-E5AE-0E65-915C-B74547695368}"/>
              </a:ext>
            </a:extLst>
          </p:cNvPr>
          <p:cNvSpPr/>
          <p:nvPr/>
        </p:nvSpPr>
        <p:spPr>
          <a:xfrm>
            <a:off x="1755747" y="104274"/>
            <a:ext cx="8791938" cy="3384884"/>
          </a:xfrm>
          <a:prstGeom prst="rect">
            <a:avLst/>
          </a:prstGeom>
          <a:noFill/>
          <a:ln w="57150">
            <a:solidFill>
              <a:schemeClr val="tx1"/>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textruta 5">
            <a:extLst>
              <a:ext uri="{FF2B5EF4-FFF2-40B4-BE49-F238E27FC236}">
                <a16:creationId xmlns:a16="http://schemas.microsoft.com/office/drawing/2014/main" id="{C9F9332D-4D6B-26D4-3EA1-C5B8FEE8636B}"/>
              </a:ext>
            </a:extLst>
          </p:cNvPr>
          <p:cNvSpPr txBox="1"/>
          <p:nvPr/>
        </p:nvSpPr>
        <p:spPr>
          <a:xfrm>
            <a:off x="56146" y="1367589"/>
            <a:ext cx="1403685" cy="923330"/>
          </a:xfrm>
          <a:prstGeom prst="rect">
            <a:avLst/>
          </a:prstGeom>
          <a:noFill/>
          <a:ln w="57150">
            <a:solidFill>
              <a:schemeClr val="tx1"/>
            </a:solidFill>
          </a:ln>
        </p:spPr>
        <p:txBody>
          <a:bodyPr wrap="square" rtlCol="0">
            <a:spAutoFit/>
          </a:bodyPr>
          <a:lstStyle/>
          <a:p>
            <a:r>
              <a:rPr lang="sv-SE" dirty="0"/>
              <a:t>Planering klar 5 första omgångar</a:t>
            </a:r>
          </a:p>
        </p:txBody>
      </p:sp>
      <p:cxnSp>
        <p:nvCxnSpPr>
          <p:cNvPr id="9" name="Rak koppling 8">
            <a:extLst>
              <a:ext uri="{FF2B5EF4-FFF2-40B4-BE49-F238E27FC236}">
                <a16:creationId xmlns:a16="http://schemas.microsoft.com/office/drawing/2014/main" id="{D10E05A4-078E-1FCF-7F16-C09389750D26}"/>
              </a:ext>
            </a:extLst>
          </p:cNvPr>
          <p:cNvCxnSpPr>
            <a:stCxn id="6" idx="3"/>
          </p:cNvCxnSpPr>
          <p:nvPr/>
        </p:nvCxnSpPr>
        <p:spPr>
          <a:xfrm flipV="1">
            <a:off x="1459831" y="1828800"/>
            <a:ext cx="295915" cy="454"/>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97461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445A3CA-2603-498F-A8E6-D47D0CDDC0B9}"/>
              </a:ext>
            </a:extLst>
          </p:cNvPr>
          <p:cNvSpPr>
            <a:spLocks noGrp="1"/>
          </p:cNvSpPr>
          <p:nvPr>
            <p:ph type="title"/>
          </p:nvPr>
        </p:nvSpPr>
        <p:spPr>
          <a:xfrm>
            <a:off x="804673" y="1445494"/>
            <a:ext cx="3616856" cy="4376572"/>
          </a:xfrm>
        </p:spPr>
        <p:txBody>
          <a:bodyPr anchor="ctr">
            <a:normAutofit/>
          </a:bodyPr>
          <a:lstStyle/>
          <a:p>
            <a:r>
              <a:rPr lang="sv-SE" sz="4800"/>
              <a:t>Agenda	</a:t>
            </a:r>
          </a:p>
        </p:txBody>
      </p:sp>
      <p:sp>
        <p:nvSpPr>
          <p:cNvPr id="8" name="Freeform: Shape 7">
            <a:extLst>
              <a:ext uri="{FF2B5EF4-FFF2-40B4-BE49-F238E27FC236}">
                <a16:creationId xmlns:a16="http://schemas.microsoft.com/office/drawing/2014/main" id="{DFF2AC85-FAA0-4844-813F-83C04D7382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7636" y="0"/>
            <a:ext cx="7281316" cy="6858000"/>
          </a:xfrm>
          <a:custGeom>
            <a:avLst/>
            <a:gdLst>
              <a:gd name="connsiteX0" fmla="*/ 361354 w 7281316"/>
              <a:gd name="connsiteY0" fmla="*/ 0 h 6858000"/>
              <a:gd name="connsiteX1" fmla="*/ 7281316 w 7281316"/>
              <a:gd name="connsiteY1" fmla="*/ 0 h 6858000"/>
              <a:gd name="connsiteX2" fmla="*/ 7281316 w 7281316"/>
              <a:gd name="connsiteY2" fmla="*/ 6858000 h 6858000"/>
              <a:gd name="connsiteX3" fmla="*/ 696735 w 7281316"/>
              <a:gd name="connsiteY3" fmla="*/ 6858000 h 6858000"/>
              <a:gd name="connsiteX4" fmla="*/ 690849 w 7281316"/>
              <a:gd name="connsiteY4" fmla="*/ 6842426 h 6858000"/>
              <a:gd name="connsiteX5" fmla="*/ 335637 w 7281316"/>
              <a:gd name="connsiteY5" fmla="*/ 9472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81316" h="6858000">
                <a:moveTo>
                  <a:pt x="361354" y="0"/>
                </a:moveTo>
                <a:lnTo>
                  <a:pt x="7281316" y="0"/>
                </a:lnTo>
                <a:lnTo>
                  <a:pt x="7281316" y="6858000"/>
                </a:lnTo>
                <a:lnTo>
                  <a:pt x="696735" y="6858000"/>
                </a:lnTo>
                <a:lnTo>
                  <a:pt x="690849" y="6842426"/>
                </a:lnTo>
                <a:cubicBezTo>
                  <a:pt x="-65870" y="4704140"/>
                  <a:pt x="-226206" y="2374054"/>
                  <a:pt x="335637" y="94722"/>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9CC0F1E-BAA2-47B1-8F83-7ECB9FD9E0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89558" y="0"/>
            <a:ext cx="6999394" cy="6858000"/>
          </a:xfrm>
          <a:custGeom>
            <a:avLst/>
            <a:gdLst>
              <a:gd name="connsiteX0" fmla="*/ 6999394 w 6999394"/>
              <a:gd name="connsiteY0" fmla="*/ 0 h 6858000"/>
              <a:gd name="connsiteX1" fmla="*/ 6999394 w 6999394"/>
              <a:gd name="connsiteY1" fmla="*/ 6858000 h 6858000"/>
              <a:gd name="connsiteX2" fmla="*/ 717029 w 6999394"/>
              <a:gd name="connsiteY2" fmla="*/ 6858000 h 6858000"/>
              <a:gd name="connsiteX3" fmla="*/ 623642 w 6999394"/>
              <a:gd name="connsiteY3" fmla="*/ 6599363 h 6858000"/>
              <a:gd name="connsiteX4" fmla="*/ 319533 w 6999394"/>
              <a:gd name="connsiteY4" fmla="*/ 193787 h 6858000"/>
              <a:gd name="connsiteX5" fmla="*/ 371685 w 6999394"/>
              <a:gd name="connsiteY5" fmla="*/ 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99394" h="6858000">
                <a:moveTo>
                  <a:pt x="6999394" y="0"/>
                </a:moveTo>
                <a:lnTo>
                  <a:pt x="6999394" y="6858000"/>
                </a:lnTo>
                <a:lnTo>
                  <a:pt x="717029" y="6858000"/>
                </a:lnTo>
                <a:lnTo>
                  <a:pt x="623642" y="6599363"/>
                </a:lnTo>
                <a:cubicBezTo>
                  <a:pt x="-67685" y="4563346"/>
                  <a:pt x="-206622" y="2355719"/>
                  <a:pt x="319533" y="193787"/>
                </a:cubicBezTo>
                <a:lnTo>
                  <a:pt x="371685" y="1"/>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latshållare för innehåll 2">
            <a:extLst>
              <a:ext uri="{FF2B5EF4-FFF2-40B4-BE49-F238E27FC236}">
                <a16:creationId xmlns:a16="http://schemas.microsoft.com/office/drawing/2014/main" id="{D5C8034C-8628-4FDB-84CB-ADC262585027}"/>
              </a:ext>
            </a:extLst>
          </p:cNvPr>
          <p:cNvSpPr>
            <a:spLocks noGrp="1"/>
          </p:cNvSpPr>
          <p:nvPr>
            <p:ph idx="1"/>
          </p:nvPr>
        </p:nvSpPr>
        <p:spPr>
          <a:xfrm>
            <a:off x="6096000" y="1399032"/>
            <a:ext cx="5501834" cy="4471416"/>
          </a:xfrm>
        </p:spPr>
        <p:txBody>
          <a:bodyPr anchor="ctr">
            <a:normAutofit fontScale="62500" lnSpcReduction="20000"/>
          </a:bodyPr>
          <a:lstStyle/>
          <a:p>
            <a:r>
              <a:rPr lang="sv-SE" dirty="0">
                <a:solidFill>
                  <a:schemeClr val="bg1"/>
                </a:solidFill>
              </a:rPr>
              <a:t>Info om IK Baltichov</a:t>
            </a:r>
          </a:p>
          <a:p>
            <a:r>
              <a:rPr lang="sv-SE" dirty="0">
                <a:solidFill>
                  <a:schemeClr val="bg1"/>
                </a:solidFill>
              </a:rPr>
              <a:t>Info om laget</a:t>
            </a:r>
          </a:p>
          <a:p>
            <a:r>
              <a:rPr lang="sv-SE" dirty="0">
                <a:solidFill>
                  <a:schemeClr val="bg1"/>
                </a:solidFill>
              </a:rPr>
              <a:t>Verksamhetsplan </a:t>
            </a:r>
          </a:p>
          <a:p>
            <a:r>
              <a:rPr lang="sv-SE" dirty="0">
                <a:solidFill>
                  <a:schemeClr val="bg1"/>
                </a:solidFill>
              </a:rPr>
              <a:t>Föräldrarollen</a:t>
            </a:r>
          </a:p>
          <a:p>
            <a:r>
              <a:rPr lang="sv-SE" dirty="0">
                <a:solidFill>
                  <a:schemeClr val="bg1"/>
                </a:solidFill>
              </a:rPr>
              <a:t>Lagombuden informerar</a:t>
            </a:r>
          </a:p>
          <a:p>
            <a:r>
              <a:rPr lang="sv-SE" dirty="0">
                <a:solidFill>
                  <a:schemeClr val="bg1"/>
                </a:solidFill>
              </a:rPr>
              <a:t>Kassören informerar</a:t>
            </a:r>
          </a:p>
          <a:p>
            <a:r>
              <a:rPr lang="sv-SE" dirty="0">
                <a:solidFill>
                  <a:schemeClr val="bg1"/>
                </a:solidFill>
              </a:rPr>
              <a:t>TUKTA</a:t>
            </a:r>
          </a:p>
          <a:p>
            <a:pPr lvl="1"/>
            <a:r>
              <a:rPr lang="sv-SE" dirty="0">
                <a:solidFill>
                  <a:schemeClr val="bg1"/>
                </a:solidFill>
              </a:rPr>
              <a:t>Lagets regler och värdeord</a:t>
            </a:r>
          </a:p>
          <a:p>
            <a:pPr lvl="1"/>
            <a:r>
              <a:rPr lang="sv-SE" dirty="0">
                <a:solidFill>
                  <a:schemeClr val="bg1"/>
                </a:solidFill>
              </a:rPr>
              <a:t>Redovisning av spelarnas förslag kring värdeord</a:t>
            </a:r>
          </a:p>
          <a:p>
            <a:r>
              <a:rPr lang="sv-SE" dirty="0">
                <a:solidFill>
                  <a:schemeClr val="bg1"/>
                </a:solidFill>
              </a:rPr>
              <a:t>Kommunikation och plattformar</a:t>
            </a:r>
          </a:p>
          <a:p>
            <a:r>
              <a:rPr lang="sv-SE" dirty="0">
                <a:solidFill>
                  <a:schemeClr val="bg1"/>
                </a:solidFill>
              </a:rPr>
              <a:t>Kläder</a:t>
            </a:r>
          </a:p>
          <a:p>
            <a:r>
              <a:rPr lang="sv-SE" dirty="0">
                <a:solidFill>
                  <a:schemeClr val="bg1"/>
                </a:solidFill>
              </a:rPr>
              <a:t>Övrigt/frågor</a:t>
            </a:r>
          </a:p>
          <a:p>
            <a:pPr lvl="1"/>
            <a:r>
              <a:rPr lang="sv-SE" dirty="0">
                <a:solidFill>
                  <a:schemeClr val="bg1"/>
                </a:solidFill>
              </a:rPr>
              <a:t>Fotografering med laget</a:t>
            </a:r>
          </a:p>
          <a:p>
            <a:pPr lvl="1"/>
            <a:r>
              <a:rPr lang="sv-SE" dirty="0">
                <a:solidFill>
                  <a:schemeClr val="bg1"/>
                </a:solidFill>
              </a:rPr>
              <a:t>Dusch efter aktivitet</a:t>
            </a:r>
          </a:p>
          <a:p>
            <a:pPr lvl="1"/>
            <a:r>
              <a:rPr lang="sv-SE" dirty="0">
                <a:solidFill>
                  <a:schemeClr val="bg1"/>
                </a:solidFill>
              </a:rPr>
              <a:t>Frågor/tillägg</a:t>
            </a:r>
          </a:p>
        </p:txBody>
      </p:sp>
    </p:spTree>
    <p:extLst>
      <p:ext uri="{BB962C8B-B14F-4D97-AF65-F5344CB8AC3E}">
        <p14:creationId xmlns:p14="http://schemas.microsoft.com/office/powerpoint/2010/main" val="4252919013"/>
      </p:ext>
    </p:extLst>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C8B0ED1-42FF-4988-90B7-09DAB7E99C67}"/>
              </a:ext>
            </a:extLst>
          </p:cNvPr>
          <p:cNvSpPr>
            <a:spLocks noGrp="1"/>
          </p:cNvSpPr>
          <p:nvPr>
            <p:ph type="title"/>
          </p:nvPr>
        </p:nvSpPr>
        <p:spPr>
          <a:xfrm>
            <a:off x="804673" y="1445494"/>
            <a:ext cx="3616856" cy="4376572"/>
          </a:xfrm>
        </p:spPr>
        <p:txBody>
          <a:bodyPr anchor="ctr">
            <a:normAutofit/>
          </a:bodyPr>
          <a:lstStyle/>
          <a:p>
            <a:r>
              <a:rPr lang="sv-SE" sz="3600" dirty="0"/>
              <a:t>Verksamhetsplan</a:t>
            </a:r>
            <a:br>
              <a:rPr lang="sv-SE" sz="3600" dirty="0"/>
            </a:br>
            <a:r>
              <a:rPr lang="sv-SE" sz="2400" dirty="0"/>
              <a:t>Seriespel, forts.</a:t>
            </a:r>
            <a:endParaRPr lang="sv-SE" sz="3600" dirty="0"/>
          </a:p>
        </p:txBody>
      </p:sp>
      <p:sp>
        <p:nvSpPr>
          <p:cNvPr id="8" name="Freeform: Shape 7">
            <a:extLst>
              <a:ext uri="{FF2B5EF4-FFF2-40B4-BE49-F238E27FC236}">
                <a16:creationId xmlns:a16="http://schemas.microsoft.com/office/drawing/2014/main" id="{DFF2AC85-FAA0-4844-813F-83C04D7382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7636" y="0"/>
            <a:ext cx="7281316" cy="6858000"/>
          </a:xfrm>
          <a:custGeom>
            <a:avLst/>
            <a:gdLst>
              <a:gd name="connsiteX0" fmla="*/ 361354 w 7281316"/>
              <a:gd name="connsiteY0" fmla="*/ 0 h 6858000"/>
              <a:gd name="connsiteX1" fmla="*/ 7281316 w 7281316"/>
              <a:gd name="connsiteY1" fmla="*/ 0 h 6858000"/>
              <a:gd name="connsiteX2" fmla="*/ 7281316 w 7281316"/>
              <a:gd name="connsiteY2" fmla="*/ 6858000 h 6858000"/>
              <a:gd name="connsiteX3" fmla="*/ 696735 w 7281316"/>
              <a:gd name="connsiteY3" fmla="*/ 6858000 h 6858000"/>
              <a:gd name="connsiteX4" fmla="*/ 690849 w 7281316"/>
              <a:gd name="connsiteY4" fmla="*/ 6842426 h 6858000"/>
              <a:gd name="connsiteX5" fmla="*/ 335637 w 7281316"/>
              <a:gd name="connsiteY5" fmla="*/ 9472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81316" h="6858000">
                <a:moveTo>
                  <a:pt x="361354" y="0"/>
                </a:moveTo>
                <a:lnTo>
                  <a:pt x="7281316" y="0"/>
                </a:lnTo>
                <a:lnTo>
                  <a:pt x="7281316" y="6858000"/>
                </a:lnTo>
                <a:lnTo>
                  <a:pt x="696735" y="6858000"/>
                </a:lnTo>
                <a:lnTo>
                  <a:pt x="690849" y="6842426"/>
                </a:lnTo>
                <a:cubicBezTo>
                  <a:pt x="-65870" y="4704140"/>
                  <a:pt x="-226206" y="2374054"/>
                  <a:pt x="335637" y="94722"/>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89CC0F1E-BAA2-47B1-8F83-7ECB9FD9E0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89558" y="0"/>
            <a:ext cx="6999394" cy="6858000"/>
          </a:xfrm>
          <a:custGeom>
            <a:avLst/>
            <a:gdLst>
              <a:gd name="connsiteX0" fmla="*/ 6999394 w 6999394"/>
              <a:gd name="connsiteY0" fmla="*/ 0 h 6858000"/>
              <a:gd name="connsiteX1" fmla="*/ 6999394 w 6999394"/>
              <a:gd name="connsiteY1" fmla="*/ 6858000 h 6858000"/>
              <a:gd name="connsiteX2" fmla="*/ 717029 w 6999394"/>
              <a:gd name="connsiteY2" fmla="*/ 6858000 h 6858000"/>
              <a:gd name="connsiteX3" fmla="*/ 623642 w 6999394"/>
              <a:gd name="connsiteY3" fmla="*/ 6599363 h 6858000"/>
              <a:gd name="connsiteX4" fmla="*/ 319533 w 6999394"/>
              <a:gd name="connsiteY4" fmla="*/ 193787 h 6858000"/>
              <a:gd name="connsiteX5" fmla="*/ 371685 w 6999394"/>
              <a:gd name="connsiteY5" fmla="*/ 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99394" h="6858000">
                <a:moveTo>
                  <a:pt x="6999394" y="0"/>
                </a:moveTo>
                <a:lnTo>
                  <a:pt x="6999394" y="6858000"/>
                </a:lnTo>
                <a:lnTo>
                  <a:pt x="717029" y="6858000"/>
                </a:lnTo>
                <a:lnTo>
                  <a:pt x="623642" y="6599363"/>
                </a:lnTo>
                <a:cubicBezTo>
                  <a:pt x="-67685" y="4563346"/>
                  <a:pt x="-206622" y="2355719"/>
                  <a:pt x="319533" y="193787"/>
                </a:cubicBezTo>
                <a:lnTo>
                  <a:pt x="371685" y="1"/>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Platshållare för innehåll 2">
            <a:extLst>
              <a:ext uri="{FF2B5EF4-FFF2-40B4-BE49-F238E27FC236}">
                <a16:creationId xmlns:a16="http://schemas.microsoft.com/office/drawing/2014/main" id="{44E546F0-1172-40B5-A398-7D3AF9E70A24}"/>
              </a:ext>
            </a:extLst>
          </p:cNvPr>
          <p:cNvSpPr>
            <a:spLocks noGrp="1"/>
          </p:cNvSpPr>
          <p:nvPr>
            <p:ph idx="1"/>
          </p:nvPr>
        </p:nvSpPr>
        <p:spPr>
          <a:xfrm>
            <a:off x="5751095" y="1399032"/>
            <a:ext cx="6440905" cy="4471416"/>
          </a:xfrm>
        </p:spPr>
        <p:txBody>
          <a:bodyPr anchor="ctr">
            <a:noAutofit/>
          </a:bodyPr>
          <a:lstStyle/>
          <a:p>
            <a:r>
              <a:rPr lang="sv-SE" sz="1800" dirty="0">
                <a:solidFill>
                  <a:schemeClr val="bg1"/>
                </a:solidFill>
              </a:rPr>
              <a:t>Vid matchplanering utgår vi från:</a:t>
            </a:r>
          </a:p>
          <a:p>
            <a:pPr lvl="1"/>
            <a:r>
              <a:rPr lang="sv-SE" sz="1600" dirty="0">
                <a:solidFill>
                  <a:schemeClr val="bg1"/>
                </a:solidFill>
              </a:rPr>
              <a:t>Jämt antal matcher för spelare</a:t>
            </a:r>
          </a:p>
          <a:p>
            <a:pPr lvl="1"/>
            <a:r>
              <a:rPr lang="sv-SE" sz="1600" dirty="0">
                <a:solidFill>
                  <a:schemeClr val="bg1"/>
                </a:solidFill>
              </a:rPr>
              <a:t>Jämna lag –för både oss och motståndare</a:t>
            </a:r>
          </a:p>
          <a:p>
            <a:pPr lvl="1"/>
            <a:r>
              <a:rPr lang="sv-SE" sz="1600" dirty="0">
                <a:solidFill>
                  <a:schemeClr val="bg1"/>
                </a:solidFill>
              </a:rPr>
              <a:t>Utmaning för individen</a:t>
            </a:r>
          </a:p>
          <a:p>
            <a:pPr lvl="1"/>
            <a:r>
              <a:rPr lang="sv-SE" sz="1600" dirty="0">
                <a:solidFill>
                  <a:schemeClr val="bg1"/>
                </a:solidFill>
              </a:rPr>
              <a:t>Utrymme för individen</a:t>
            </a:r>
          </a:p>
          <a:p>
            <a:pPr lvl="1"/>
            <a:r>
              <a:rPr lang="sv-SE" sz="1600" dirty="0">
                <a:solidFill>
                  <a:schemeClr val="bg1"/>
                </a:solidFill>
              </a:rPr>
              <a:t>Två ledare per lag i samtliga matcher</a:t>
            </a:r>
          </a:p>
          <a:p>
            <a:pPr lvl="1"/>
            <a:r>
              <a:rPr lang="sv-SE" sz="1600" dirty="0">
                <a:solidFill>
                  <a:schemeClr val="bg1"/>
                </a:solidFill>
              </a:rPr>
              <a:t>Vi vill spela vårt spel</a:t>
            </a:r>
          </a:p>
          <a:p>
            <a:pPr lvl="1"/>
            <a:r>
              <a:rPr lang="sv-SE" sz="1600" dirty="0">
                <a:solidFill>
                  <a:schemeClr val="bg1"/>
                </a:solidFill>
              </a:rPr>
              <a:t>Vi vill skapa en vinnarkultur</a:t>
            </a:r>
          </a:p>
          <a:p>
            <a:r>
              <a:rPr lang="sv-SE" sz="1800" dirty="0">
                <a:solidFill>
                  <a:schemeClr val="bg1"/>
                </a:solidFill>
              </a:rPr>
              <a:t>Praktiskt kring seriespel, kallelser och anmälan</a:t>
            </a:r>
          </a:p>
          <a:p>
            <a:pPr lvl="1"/>
            <a:r>
              <a:rPr lang="sv-SE" sz="1600" dirty="0">
                <a:solidFill>
                  <a:schemeClr val="bg1"/>
                </a:solidFill>
              </a:rPr>
              <a:t>Vi eftersträvar att spela med tio spelare per match</a:t>
            </a:r>
          </a:p>
          <a:p>
            <a:pPr lvl="1"/>
            <a:r>
              <a:rPr lang="sv-SE" sz="1600" dirty="0">
                <a:solidFill>
                  <a:schemeClr val="bg1"/>
                </a:solidFill>
              </a:rPr>
              <a:t>Det är en stor apparat att administrera 50 individer</a:t>
            </a:r>
          </a:p>
          <a:p>
            <a:pPr lvl="1"/>
            <a:r>
              <a:rPr lang="sv-SE" sz="1600" dirty="0">
                <a:solidFill>
                  <a:schemeClr val="bg1"/>
                </a:solidFill>
              </a:rPr>
              <a:t>Kallelser skickas sju dagar innan match</a:t>
            </a:r>
          </a:p>
          <a:p>
            <a:pPr lvl="1"/>
            <a:r>
              <a:rPr lang="sv-SE" sz="1600" dirty="0">
                <a:solidFill>
                  <a:schemeClr val="bg1"/>
                </a:solidFill>
              </a:rPr>
              <a:t>Ni svarar senast torsdag kväll -20:00</a:t>
            </a:r>
          </a:p>
          <a:p>
            <a:pPr lvl="1"/>
            <a:r>
              <a:rPr lang="sv-SE" sz="1600" dirty="0">
                <a:solidFill>
                  <a:schemeClr val="bg1"/>
                </a:solidFill>
              </a:rPr>
              <a:t>Vid uteblivit svar ersätter vi spelaren under fredagen</a:t>
            </a:r>
          </a:p>
          <a:p>
            <a:pPr lvl="2"/>
            <a:r>
              <a:rPr lang="sv-SE" sz="1400" dirty="0">
                <a:solidFill>
                  <a:schemeClr val="bg1"/>
                </a:solidFill>
              </a:rPr>
              <a:t>Har vi ersatt en spelare får denne stå över match den helgen vid sen anmälan </a:t>
            </a:r>
          </a:p>
          <a:p>
            <a:pPr lvl="1"/>
            <a:r>
              <a:rPr lang="sv-SE" sz="1600" dirty="0">
                <a:solidFill>
                  <a:schemeClr val="bg1"/>
                </a:solidFill>
              </a:rPr>
              <a:t>Anledningen är att underlätta det administrativa arbetet för ledare</a:t>
            </a:r>
          </a:p>
          <a:p>
            <a:r>
              <a:rPr lang="sv-SE" sz="1800" dirty="0">
                <a:solidFill>
                  <a:schemeClr val="bg1"/>
                </a:solidFill>
              </a:rPr>
              <a:t>Förutsättningar för spel</a:t>
            </a:r>
          </a:p>
          <a:p>
            <a:pPr lvl="1"/>
            <a:r>
              <a:rPr lang="sv-SE" sz="1600" dirty="0">
                <a:solidFill>
                  <a:schemeClr val="bg1"/>
                </a:solidFill>
              </a:rPr>
              <a:t>Träningsnärvaro</a:t>
            </a:r>
          </a:p>
          <a:p>
            <a:pPr lvl="1"/>
            <a:r>
              <a:rPr lang="sv-SE" sz="1600" dirty="0">
                <a:solidFill>
                  <a:schemeClr val="bg1"/>
                </a:solidFill>
              </a:rPr>
              <a:t>Svara på kallelser</a:t>
            </a:r>
          </a:p>
        </p:txBody>
      </p:sp>
    </p:spTree>
    <p:extLst>
      <p:ext uri="{BB962C8B-B14F-4D97-AF65-F5344CB8AC3E}">
        <p14:creationId xmlns:p14="http://schemas.microsoft.com/office/powerpoint/2010/main" val="117665422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3">
                                            <p:txEl>
                                              <p:pRg st="16" end="16"/>
                                            </p:tx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3">
                                            <p:txEl>
                                              <p:pRg st="17" end="17"/>
                                            </p:txEl>
                                          </p:spTgt>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3">
                                            <p:txEl>
                                              <p:pRg st="18" end="1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C8B0ED1-42FF-4988-90B7-09DAB7E99C67}"/>
              </a:ext>
            </a:extLst>
          </p:cNvPr>
          <p:cNvSpPr>
            <a:spLocks noGrp="1"/>
          </p:cNvSpPr>
          <p:nvPr>
            <p:ph type="title"/>
          </p:nvPr>
        </p:nvSpPr>
        <p:spPr>
          <a:xfrm>
            <a:off x="804673" y="1445494"/>
            <a:ext cx="3616856" cy="4376572"/>
          </a:xfrm>
        </p:spPr>
        <p:txBody>
          <a:bodyPr anchor="ctr">
            <a:normAutofit/>
          </a:bodyPr>
          <a:lstStyle/>
          <a:p>
            <a:r>
              <a:rPr lang="sv-SE" sz="3600" dirty="0"/>
              <a:t>Verksamhetsplan</a:t>
            </a:r>
            <a:br>
              <a:rPr lang="sv-SE" sz="3600" dirty="0"/>
            </a:br>
            <a:r>
              <a:rPr lang="sv-SE" sz="2400" dirty="0"/>
              <a:t>Cuper 2024/2025</a:t>
            </a:r>
            <a:endParaRPr lang="sv-SE" sz="3600" dirty="0"/>
          </a:p>
        </p:txBody>
      </p:sp>
      <p:sp>
        <p:nvSpPr>
          <p:cNvPr id="8" name="Freeform: Shape 7">
            <a:extLst>
              <a:ext uri="{FF2B5EF4-FFF2-40B4-BE49-F238E27FC236}">
                <a16:creationId xmlns:a16="http://schemas.microsoft.com/office/drawing/2014/main" id="{DFF2AC85-FAA0-4844-813F-83C04D7382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7636" y="0"/>
            <a:ext cx="7281316" cy="6858000"/>
          </a:xfrm>
          <a:custGeom>
            <a:avLst/>
            <a:gdLst>
              <a:gd name="connsiteX0" fmla="*/ 361354 w 7281316"/>
              <a:gd name="connsiteY0" fmla="*/ 0 h 6858000"/>
              <a:gd name="connsiteX1" fmla="*/ 7281316 w 7281316"/>
              <a:gd name="connsiteY1" fmla="*/ 0 h 6858000"/>
              <a:gd name="connsiteX2" fmla="*/ 7281316 w 7281316"/>
              <a:gd name="connsiteY2" fmla="*/ 6858000 h 6858000"/>
              <a:gd name="connsiteX3" fmla="*/ 696735 w 7281316"/>
              <a:gd name="connsiteY3" fmla="*/ 6858000 h 6858000"/>
              <a:gd name="connsiteX4" fmla="*/ 690849 w 7281316"/>
              <a:gd name="connsiteY4" fmla="*/ 6842426 h 6858000"/>
              <a:gd name="connsiteX5" fmla="*/ 335637 w 7281316"/>
              <a:gd name="connsiteY5" fmla="*/ 9472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81316" h="6858000">
                <a:moveTo>
                  <a:pt x="361354" y="0"/>
                </a:moveTo>
                <a:lnTo>
                  <a:pt x="7281316" y="0"/>
                </a:lnTo>
                <a:lnTo>
                  <a:pt x="7281316" y="6858000"/>
                </a:lnTo>
                <a:lnTo>
                  <a:pt x="696735" y="6858000"/>
                </a:lnTo>
                <a:lnTo>
                  <a:pt x="690849" y="6842426"/>
                </a:lnTo>
                <a:cubicBezTo>
                  <a:pt x="-65870" y="4704140"/>
                  <a:pt x="-226206" y="2374054"/>
                  <a:pt x="335637" y="94722"/>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89CC0F1E-BAA2-47B1-8F83-7ECB9FD9E0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89558" y="0"/>
            <a:ext cx="6999394" cy="6858000"/>
          </a:xfrm>
          <a:custGeom>
            <a:avLst/>
            <a:gdLst>
              <a:gd name="connsiteX0" fmla="*/ 6999394 w 6999394"/>
              <a:gd name="connsiteY0" fmla="*/ 0 h 6858000"/>
              <a:gd name="connsiteX1" fmla="*/ 6999394 w 6999394"/>
              <a:gd name="connsiteY1" fmla="*/ 6858000 h 6858000"/>
              <a:gd name="connsiteX2" fmla="*/ 717029 w 6999394"/>
              <a:gd name="connsiteY2" fmla="*/ 6858000 h 6858000"/>
              <a:gd name="connsiteX3" fmla="*/ 623642 w 6999394"/>
              <a:gd name="connsiteY3" fmla="*/ 6599363 h 6858000"/>
              <a:gd name="connsiteX4" fmla="*/ 319533 w 6999394"/>
              <a:gd name="connsiteY4" fmla="*/ 193787 h 6858000"/>
              <a:gd name="connsiteX5" fmla="*/ 371685 w 6999394"/>
              <a:gd name="connsiteY5" fmla="*/ 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99394" h="6858000">
                <a:moveTo>
                  <a:pt x="6999394" y="0"/>
                </a:moveTo>
                <a:lnTo>
                  <a:pt x="6999394" y="6858000"/>
                </a:lnTo>
                <a:lnTo>
                  <a:pt x="717029" y="6858000"/>
                </a:lnTo>
                <a:lnTo>
                  <a:pt x="623642" y="6599363"/>
                </a:lnTo>
                <a:cubicBezTo>
                  <a:pt x="-67685" y="4563346"/>
                  <a:pt x="-206622" y="2355719"/>
                  <a:pt x="319533" y="193787"/>
                </a:cubicBezTo>
                <a:lnTo>
                  <a:pt x="371685" y="1"/>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Platshållare för innehåll 2">
            <a:extLst>
              <a:ext uri="{FF2B5EF4-FFF2-40B4-BE49-F238E27FC236}">
                <a16:creationId xmlns:a16="http://schemas.microsoft.com/office/drawing/2014/main" id="{44E546F0-1172-40B5-A398-7D3AF9E70A24}"/>
              </a:ext>
            </a:extLst>
          </p:cNvPr>
          <p:cNvSpPr>
            <a:spLocks noGrp="1"/>
          </p:cNvSpPr>
          <p:nvPr>
            <p:ph idx="1"/>
          </p:nvPr>
        </p:nvSpPr>
        <p:spPr>
          <a:xfrm>
            <a:off x="6096000" y="1399032"/>
            <a:ext cx="6096000" cy="4471416"/>
          </a:xfrm>
        </p:spPr>
        <p:txBody>
          <a:bodyPr anchor="ctr">
            <a:normAutofit/>
          </a:bodyPr>
          <a:lstStyle/>
          <a:p>
            <a:r>
              <a:rPr lang="sv-SE" dirty="0">
                <a:solidFill>
                  <a:schemeClr val="bg1"/>
                </a:solidFill>
              </a:rPr>
              <a:t>Vi planerar att delta i följande cuper under säsongen:</a:t>
            </a:r>
          </a:p>
          <a:p>
            <a:pPr lvl="1"/>
            <a:r>
              <a:rPr lang="sv-SE" dirty="0">
                <a:solidFill>
                  <a:schemeClr val="bg1"/>
                </a:solidFill>
              </a:rPr>
              <a:t>Järnvägen Cup – maj, Hallsberg</a:t>
            </a:r>
          </a:p>
          <a:p>
            <a:pPr lvl="1"/>
            <a:r>
              <a:rPr lang="sv-SE" dirty="0">
                <a:solidFill>
                  <a:schemeClr val="bg1"/>
                </a:solidFill>
              </a:rPr>
              <a:t>Partille Cup – juli, Göteborg</a:t>
            </a:r>
          </a:p>
        </p:txBody>
      </p:sp>
    </p:spTree>
    <p:extLst>
      <p:ext uri="{BB962C8B-B14F-4D97-AF65-F5344CB8AC3E}">
        <p14:creationId xmlns:p14="http://schemas.microsoft.com/office/powerpoint/2010/main" val="59584480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C8B0ED1-42FF-4988-90B7-09DAB7E99C67}"/>
              </a:ext>
            </a:extLst>
          </p:cNvPr>
          <p:cNvSpPr>
            <a:spLocks noGrp="1"/>
          </p:cNvSpPr>
          <p:nvPr>
            <p:ph type="title"/>
          </p:nvPr>
        </p:nvSpPr>
        <p:spPr>
          <a:xfrm>
            <a:off x="804673" y="1445494"/>
            <a:ext cx="3616856" cy="4376572"/>
          </a:xfrm>
        </p:spPr>
        <p:txBody>
          <a:bodyPr anchor="ctr">
            <a:normAutofit/>
          </a:bodyPr>
          <a:lstStyle/>
          <a:p>
            <a:r>
              <a:rPr lang="sv-SE" sz="3600" dirty="0"/>
              <a:t>Verksamhetsplan</a:t>
            </a:r>
            <a:br>
              <a:rPr lang="sv-SE" sz="3600" dirty="0"/>
            </a:br>
            <a:r>
              <a:rPr lang="sv-SE" sz="2400" dirty="0"/>
              <a:t>Övriga aktiviteter</a:t>
            </a:r>
            <a:endParaRPr lang="sv-SE" sz="3600" dirty="0"/>
          </a:p>
        </p:txBody>
      </p:sp>
      <p:sp>
        <p:nvSpPr>
          <p:cNvPr id="8" name="Freeform: Shape 7">
            <a:extLst>
              <a:ext uri="{FF2B5EF4-FFF2-40B4-BE49-F238E27FC236}">
                <a16:creationId xmlns:a16="http://schemas.microsoft.com/office/drawing/2014/main" id="{DFF2AC85-FAA0-4844-813F-83C04D7382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7636" y="0"/>
            <a:ext cx="7281316" cy="6858000"/>
          </a:xfrm>
          <a:custGeom>
            <a:avLst/>
            <a:gdLst>
              <a:gd name="connsiteX0" fmla="*/ 361354 w 7281316"/>
              <a:gd name="connsiteY0" fmla="*/ 0 h 6858000"/>
              <a:gd name="connsiteX1" fmla="*/ 7281316 w 7281316"/>
              <a:gd name="connsiteY1" fmla="*/ 0 h 6858000"/>
              <a:gd name="connsiteX2" fmla="*/ 7281316 w 7281316"/>
              <a:gd name="connsiteY2" fmla="*/ 6858000 h 6858000"/>
              <a:gd name="connsiteX3" fmla="*/ 696735 w 7281316"/>
              <a:gd name="connsiteY3" fmla="*/ 6858000 h 6858000"/>
              <a:gd name="connsiteX4" fmla="*/ 690849 w 7281316"/>
              <a:gd name="connsiteY4" fmla="*/ 6842426 h 6858000"/>
              <a:gd name="connsiteX5" fmla="*/ 335637 w 7281316"/>
              <a:gd name="connsiteY5" fmla="*/ 9472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81316" h="6858000">
                <a:moveTo>
                  <a:pt x="361354" y="0"/>
                </a:moveTo>
                <a:lnTo>
                  <a:pt x="7281316" y="0"/>
                </a:lnTo>
                <a:lnTo>
                  <a:pt x="7281316" y="6858000"/>
                </a:lnTo>
                <a:lnTo>
                  <a:pt x="696735" y="6858000"/>
                </a:lnTo>
                <a:lnTo>
                  <a:pt x="690849" y="6842426"/>
                </a:lnTo>
                <a:cubicBezTo>
                  <a:pt x="-65870" y="4704140"/>
                  <a:pt x="-226206" y="2374054"/>
                  <a:pt x="335637" y="94722"/>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89CC0F1E-BAA2-47B1-8F83-7ECB9FD9E0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89558" y="0"/>
            <a:ext cx="6999394" cy="6858000"/>
          </a:xfrm>
          <a:custGeom>
            <a:avLst/>
            <a:gdLst>
              <a:gd name="connsiteX0" fmla="*/ 6999394 w 6999394"/>
              <a:gd name="connsiteY0" fmla="*/ 0 h 6858000"/>
              <a:gd name="connsiteX1" fmla="*/ 6999394 w 6999394"/>
              <a:gd name="connsiteY1" fmla="*/ 6858000 h 6858000"/>
              <a:gd name="connsiteX2" fmla="*/ 717029 w 6999394"/>
              <a:gd name="connsiteY2" fmla="*/ 6858000 h 6858000"/>
              <a:gd name="connsiteX3" fmla="*/ 623642 w 6999394"/>
              <a:gd name="connsiteY3" fmla="*/ 6599363 h 6858000"/>
              <a:gd name="connsiteX4" fmla="*/ 319533 w 6999394"/>
              <a:gd name="connsiteY4" fmla="*/ 193787 h 6858000"/>
              <a:gd name="connsiteX5" fmla="*/ 371685 w 6999394"/>
              <a:gd name="connsiteY5" fmla="*/ 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99394" h="6858000">
                <a:moveTo>
                  <a:pt x="6999394" y="0"/>
                </a:moveTo>
                <a:lnTo>
                  <a:pt x="6999394" y="6858000"/>
                </a:lnTo>
                <a:lnTo>
                  <a:pt x="717029" y="6858000"/>
                </a:lnTo>
                <a:lnTo>
                  <a:pt x="623642" y="6599363"/>
                </a:lnTo>
                <a:cubicBezTo>
                  <a:pt x="-67685" y="4563346"/>
                  <a:pt x="-206622" y="2355719"/>
                  <a:pt x="319533" y="193787"/>
                </a:cubicBezTo>
                <a:lnTo>
                  <a:pt x="371685" y="1"/>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Platshållare för innehåll 2">
            <a:extLst>
              <a:ext uri="{FF2B5EF4-FFF2-40B4-BE49-F238E27FC236}">
                <a16:creationId xmlns:a16="http://schemas.microsoft.com/office/drawing/2014/main" id="{44E546F0-1172-40B5-A398-7D3AF9E70A24}"/>
              </a:ext>
            </a:extLst>
          </p:cNvPr>
          <p:cNvSpPr>
            <a:spLocks noGrp="1"/>
          </p:cNvSpPr>
          <p:nvPr>
            <p:ph idx="1"/>
          </p:nvPr>
        </p:nvSpPr>
        <p:spPr>
          <a:xfrm>
            <a:off x="6096000" y="1399032"/>
            <a:ext cx="6096000" cy="4471416"/>
          </a:xfrm>
        </p:spPr>
        <p:txBody>
          <a:bodyPr anchor="ctr">
            <a:normAutofit lnSpcReduction="10000"/>
          </a:bodyPr>
          <a:lstStyle/>
          <a:p>
            <a:r>
              <a:rPr lang="sv-SE" dirty="0">
                <a:solidFill>
                  <a:schemeClr val="bg1"/>
                </a:solidFill>
              </a:rPr>
              <a:t>Hela laget bakar – 9:e november</a:t>
            </a:r>
          </a:p>
          <a:p>
            <a:pPr lvl="1"/>
            <a:r>
              <a:rPr lang="sv-SE" dirty="0">
                <a:solidFill>
                  <a:schemeClr val="bg1"/>
                </a:solidFill>
              </a:rPr>
              <a:t>Laget delas in i grupper om 4-5 spelare</a:t>
            </a:r>
          </a:p>
          <a:p>
            <a:pPr lvl="1"/>
            <a:r>
              <a:rPr lang="sv-SE" dirty="0">
                <a:solidFill>
                  <a:schemeClr val="bg1"/>
                </a:solidFill>
              </a:rPr>
              <a:t>Tillsammans bakar varje grupp kakor hemma hos någon spelare</a:t>
            </a:r>
          </a:p>
          <a:p>
            <a:pPr lvl="1"/>
            <a:r>
              <a:rPr lang="sv-SE" dirty="0">
                <a:solidFill>
                  <a:schemeClr val="bg1"/>
                </a:solidFill>
              </a:rPr>
              <a:t>Samling senare på eftermiddagen</a:t>
            </a:r>
          </a:p>
          <a:p>
            <a:pPr lvl="1"/>
            <a:r>
              <a:rPr lang="sv-SE" dirty="0">
                <a:solidFill>
                  <a:schemeClr val="bg1"/>
                </a:solidFill>
              </a:rPr>
              <a:t>Info och kallelse skickas till föräldrar som står som ”värdar” för </a:t>
            </a:r>
            <a:r>
              <a:rPr lang="sv-SE">
                <a:solidFill>
                  <a:schemeClr val="bg1"/>
                </a:solidFill>
              </a:rPr>
              <a:t>en grupp</a:t>
            </a:r>
            <a:endParaRPr lang="sv-SE" dirty="0">
              <a:solidFill>
                <a:schemeClr val="bg1"/>
              </a:solidFill>
            </a:endParaRPr>
          </a:p>
          <a:p>
            <a:r>
              <a:rPr lang="sv-SE" dirty="0">
                <a:solidFill>
                  <a:schemeClr val="bg1"/>
                </a:solidFill>
              </a:rPr>
              <a:t>Se på A-lagsmatcher samt andra lag som spelar</a:t>
            </a:r>
          </a:p>
          <a:p>
            <a:pPr lvl="1"/>
            <a:r>
              <a:rPr lang="sv-SE" dirty="0">
                <a:solidFill>
                  <a:schemeClr val="bg1"/>
                </a:solidFill>
              </a:rPr>
              <a:t>Det är positivt för </a:t>
            </a:r>
            <a:r>
              <a:rPr lang="sv-SE" dirty="0" err="1">
                <a:solidFill>
                  <a:schemeClr val="bg1"/>
                </a:solidFill>
              </a:rPr>
              <a:t>lagkulturen</a:t>
            </a:r>
            <a:r>
              <a:rPr lang="sv-SE" dirty="0">
                <a:solidFill>
                  <a:schemeClr val="bg1"/>
                </a:solidFill>
              </a:rPr>
              <a:t> att hänga i hallen när vi och andra lag i klubben spelar</a:t>
            </a:r>
          </a:p>
        </p:txBody>
      </p:sp>
    </p:spTree>
    <p:extLst>
      <p:ext uri="{BB962C8B-B14F-4D97-AF65-F5344CB8AC3E}">
        <p14:creationId xmlns:p14="http://schemas.microsoft.com/office/powerpoint/2010/main" val="261037650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C8B0ED1-42FF-4988-90B7-09DAB7E99C67}"/>
              </a:ext>
            </a:extLst>
          </p:cNvPr>
          <p:cNvSpPr>
            <a:spLocks noGrp="1"/>
          </p:cNvSpPr>
          <p:nvPr>
            <p:ph type="title"/>
          </p:nvPr>
        </p:nvSpPr>
        <p:spPr>
          <a:xfrm>
            <a:off x="804673" y="1445494"/>
            <a:ext cx="3616856" cy="4376572"/>
          </a:xfrm>
        </p:spPr>
        <p:txBody>
          <a:bodyPr anchor="ctr">
            <a:normAutofit/>
          </a:bodyPr>
          <a:lstStyle/>
          <a:p>
            <a:r>
              <a:rPr lang="sv-SE" sz="3600" dirty="0"/>
              <a:t>Verksamhetsplan</a:t>
            </a:r>
            <a:br>
              <a:rPr lang="sv-SE" sz="3600" dirty="0"/>
            </a:br>
            <a:r>
              <a:rPr lang="sv-SE" sz="2400" dirty="0"/>
              <a:t>Cupstege</a:t>
            </a:r>
            <a:endParaRPr lang="sv-SE" sz="3600" dirty="0"/>
          </a:p>
        </p:txBody>
      </p:sp>
      <p:sp>
        <p:nvSpPr>
          <p:cNvPr id="8" name="Freeform: Shape 7">
            <a:extLst>
              <a:ext uri="{FF2B5EF4-FFF2-40B4-BE49-F238E27FC236}">
                <a16:creationId xmlns:a16="http://schemas.microsoft.com/office/drawing/2014/main" id="{DFF2AC85-FAA0-4844-813F-83C04D7382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7636" y="0"/>
            <a:ext cx="7281316" cy="6858000"/>
          </a:xfrm>
          <a:custGeom>
            <a:avLst/>
            <a:gdLst>
              <a:gd name="connsiteX0" fmla="*/ 361354 w 7281316"/>
              <a:gd name="connsiteY0" fmla="*/ 0 h 6858000"/>
              <a:gd name="connsiteX1" fmla="*/ 7281316 w 7281316"/>
              <a:gd name="connsiteY1" fmla="*/ 0 h 6858000"/>
              <a:gd name="connsiteX2" fmla="*/ 7281316 w 7281316"/>
              <a:gd name="connsiteY2" fmla="*/ 6858000 h 6858000"/>
              <a:gd name="connsiteX3" fmla="*/ 696735 w 7281316"/>
              <a:gd name="connsiteY3" fmla="*/ 6858000 h 6858000"/>
              <a:gd name="connsiteX4" fmla="*/ 690849 w 7281316"/>
              <a:gd name="connsiteY4" fmla="*/ 6842426 h 6858000"/>
              <a:gd name="connsiteX5" fmla="*/ 335637 w 7281316"/>
              <a:gd name="connsiteY5" fmla="*/ 9472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81316" h="6858000">
                <a:moveTo>
                  <a:pt x="361354" y="0"/>
                </a:moveTo>
                <a:lnTo>
                  <a:pt x="7281316" y="0"/>
                </a:lnTo>
                <a:lnTo>
                  <a:pt x="7281316" y="6858000"/>
                </a:lnTo>
                <a:lnTo>
                  <a:pt x="696735" y="6858000"/>
                </a:lnTo>
                <a:lnTo>
                  <a:pt x="690849" y="6842426"/>
                </a:lnTo>
                <a:cubicBezTo>
                  <a:pt x="-65870" y="4704140"/>
                  <a:pt x="-226206" y="2374054"/>
                  <a:pt x="335637" y="94722"/>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89CC0F1E-BAA2-47B1-8F83-7ECB9FD9E0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89558" y="0"/>
            <a:ext cx="6999394" cy="6858000"/>
          </a:xfrm>
          <a:custGeom>
            <a:avLst/>
            <a:gdLst>
              <a:gd name="connsiteX0" fmla="*/ 6999394 w 6999394"/>
              <a:gd name="connsiteY0" fmla="*/ 0 h 6858000"/>
              <a:gd name="connsiteX1" fmla="*/ 6999394 w 6999394"/>
              <a:gd name="connsiteY1" fmla="*/ 6858000 h 6858000"/>
              <a:gd name="connsiteX2" fmla="*/ 717029 w 6999394"/>
              <a:gd name="connsiteY2" fmla="*/ 6858000 h 6858000"/>
              <a:gd name="connsiteX3" fmla="*/ 623642 w 6999394"/>
              <a:gd name="connsiteY3" fmla="*/ 6599363 h 6858000"/>
              <a:gd name="connsiteX4" fmla="*/ 319533 w 6999394"/>
              <a:gd name="connsiteY4" fmla="*/ 193787 h 6858000"/>
              <a:gd name="connsiteX5" fmla="*/ 371685 w 6999394"/>
              <a:gd name="connsiteY5" fmla="*/ 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99394" h="6858000">
                <a:moveTo>
                  <a:pt x="6999394" y="0"/>
                </a:moveTo>
                <a:lnTo>
                  <a:pt x="6999394" y="6858000"/>
                </a:lnTo>
                <a:lnTo>
                  <a:pt x="717029" y="6858000"/>
                </a:lnTo>
                <a:lnTo>
                  <a:pt x="623642" y="6599363"/>
                </a:lnTo>
                <a:cubicBezTo>
                  <a:pt x="-67685" y="4563346"/>
                  <a:pt x="-206622" y="2355719"/>
                  <a:pt x="319533" y="193787"/>
                </a:cubicBezTo>
                <a:lnTo>
                  <a:pt x="371685" y="1"/>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Platshållare för innehåll 2">
            <a:extLst>
              <a:ext uri="{FF2B5EF4-FFF2-40B4-BE49-F238E27FC236}">
                <a16:creationId xmlns:a16="http://schemas.microsoft.com/office/drawing/2014/main" id="{44E546F0-1172-40B5-A398-7D3AF9E70A24}"/>
              </a:ext>
            </a:extLst>
          </p:cNvPr>
          <p:cNvSpPr>
            <a:spLocks noGrp="1"/>
          </p:cNvSpPr>
          <p:nvPr>
            <p:ph idx="1"/>
          </p:nvPr>
        </p:nvSpPr>
        <p:spPr>
          <a:xfrm>
            <a:off x="6096000" y="1399032"/>
            <a:ext cx="6096000" cy="4471416"/>
          </a:xfrm>
        </p:spPr>
        <p:txBody>
          <a:bodyPr anchor="ctr">
            <a:normAutofit fontScale="47500" lnSpcReduction="20000"/>
          </a:bodyPr>
          <a:lstStyle/>
          <a:p>
            <a:pPr marL="0" indent="0">
              <a:buNone/>
            </a:pPr>
            <a:r>
              <a:rPr lang="sv-SE" b="1" dirty="0">
                <a:solidFill>
                  <a:schemeClr val="bg1"/>
                </a:solidFill>
              </a:rPr>
              <a:t>2024/2025</a:t>
            </a:r>
          </a:p>
          <a:p>
            <a:r>
              <a:rPr lang="sv-SE" dirty="0">
                <a:solidFill>
                  <a:schemeClr val="bg1"/>
                </a:solidFill>
              </a:rPr>
              <a:t>Järnvägen Cup, Hallsberg – maj</a:t>
            </a:r>
          </a:p>
          <a:p>
            <a:r>
              <a:rPr lang="sv-SE" dirty="0">
                <a:solidFill>
                  <a:schemeClr val="bg1"/>
                </a:solidFill>
              </a:rPr>
              <a:t>Partille Cup, Göteborg – Juli</a:t>
            </a:r>
          </a:p>
          <a:p>
            <a:pPr marL="0" indent="0">
              <a:buNone/>
            </a:pPr>
            <a:r>
              <a:rPr lang="sv-SE" b="1" dirty="0">
                <a:solidFill>
                  <a:schemeClr val="bg1"/>
                </a:solidFill>
              </a:rPr>
              <a:t>2025/2026</a:t>
            </a:r>
          </a:p>
          <a:p>
            <a:r>
              <a:rPr lang="sv-SE" dirty="0">
                <a:solidFill>
                  <a:schemeClr val="bg1"/>
                </a:solidFill>
              </a:rPr>
              <a:t>Örebro Cup – September</a:t>
            </a:r>
          </a:p>
          <a:p>
            <a:r>
              <a:rPr lang="sv-SE" dirty="0">
                <a:solidFill>
                  <a:schemeClr val="bg1"/>
                </a:solidFill>
              </a:rPr>
              <a:t>Hellton Cup, Karlstad – november / Hallbybollen, Jönköping – januari</a:t>
            </a:r>
          </a:p>
          <a:p>
            <a:r>
              <a:rPr lang="sv-SE" dirty="0">
                <a:solidFill>
                  <a:schemeClr val="bg1"/>
                </a:solidFill>
              </a:rPr>
              <a:t>Eken Cup, Stockholm – juni</a:t>
            </a:r>
          </a:p>
          <a:p>
            <a:pPr marL="0" indent="0">
              <a:buNone/>
            </a:pPr>
            <a:r>
              <a:rPr lang="sv-SE" b="1" dirty="0">
                <a:solidFill>
                  <a:schemeClr val="bg1"/>
                </a:solidFill>
              </a:rPr>
              <a:t>2026/2027</a:t>
            </a:r>
          </a:p>
          <a:p>
            <a:r>
              <a:rPr lang="sv-SE" dirty="0">
                <a:solidFill>
                  <a:schemeClr val="bg1"/>
                </a:solidFill>
              </a:rPr>
              <a:t>Danmark under våren 2027 alt. </a:t>
            </a:r>
            <a:r>
              <a:rPr lang="sv-SE" dirty="0" err="1">
                <a:solidFill>
                  <a:schemeClr val="bg1"/>
                </a:solidFill>
              </a:rPr>
              <a:t>uppstartscup</a:t>
            </a:r>
            <a:r>
              <a:rPr lang="sv-SE" dirty="0">
                <a:solidFill>
                  <a:schemeClr val="bg1"/>
                </a:solidFill>
              </a:rPr>
              <a:t> september 2026</a:t>
            </a:r>
          </a:p>
          <a:p>
            <a:pPr marL="0" indent="0">
              <a:buNone/>
            </a:pPr>
            <a:r>
              <a:rPr lang="sv-SE" b="1" dirty="0">
                <a:solidFill>
                  <a:schemeClr val="bg1"/>
                </a:solidFill>
              </a:rPr>
              <a:t>2027/2028</a:t>
            </a:r>
          </a:p>
          <a:p>
            <a:r>
              <a:rPr lang="sv-SE" dirty="0">
                <a:solidFill>
                  <a:schemeClr val="bg1"/>
                </a:solidFill>
              </a:rPr>
              <a:t>Partille Cup</a:t>
            </a:r>
          </a:p>
          <a:p>
            <a:r>
              <a:rPr lang="sv-SE" dirty="0">
                <a:solidFill>
                  <a:schemeClr val="bg1"/>
                </a:solidFill>
              </a:rPr>
              <a:t>USM</a:t>
            </a:r>
          </a:p>
          <a:p>
            <a:r>
              <a:rPr lang="sv-SE" dirty="0">
                <a:solidFill>
                  <a:schemeClr val="bg1"/>
                </a:solidFill>
              </a:rPr>
              <a:t>Spanien våren 2028</a:t>
            </a:r>
          </a:p>
          <a:p>
            <a:pPr marL="0" indent="0">
              <a:buNone/>
            </a:pPr>
            <a:endParaRPr lang="sv-SE" dirty="0">
              <a:solidFill>
                <a:schemeClr val="bg1"/>
              </a:solidFill>
            </a:endParaRPr>
          </a:p>
          <a:p>
            <a:pPr marL="0" indent="0">
              <a:buNone/>
            </a:pPr>
            <a:r>
              <a:rPr lang="sv-SE" b="1" dirty="0">
                <a:solidFill>
                  <a:schemeClr val="bg1"/>
                </a:solidFill>
              </a:rPr>
              <a:t>A-flickor från 2028/2029</a:t>
            </a:r>
            <a:endParaRPr lang="sv-SE" dirty="0">
              <a:solidFill>
                <a:schemeClr val="bg1"/>
              </a:solidFill>
            </a:endParaRPr>
          </a:p>
          <a:p>
            <a:pPr lvl="1"/>
            <a:endParaRPr lang="sv-SE" dirty="0">
              <a:solidFill>
                <a:schemeClr val="bg1"/>
              </a:solidFill>
            </a:endParaRPr>
          </a:p>
          <a:p>
            <a:pPr marL="0" indent="0">
              <a:buNone/>
            </a:pPr>
            <a:r>
              <a:rPr lang="sv-SE" dirty="0">
                <a:solidFill>
                  <a:schemeClr val="bg1"/>
                </a:solidFill>
              </a:rPr>
              <a:t>Möjligt att vi deltar i ytterligare cuper i Göteborgsområdet samt beachhandbollscuper</a:t>
            </a:r>
          </a:p>
        </p:txBody>
      </p:sp>
    </p:spTree>
    <p:extLst>
      <p:ext uri="{BB962C8B-B14F-4D97-AF65-F5344CB8AC3E}">
        <p14:creationId xmlns:p14="http://schemas.microsoft.com/office/powerpoint/2010/main" val="34028418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3">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AD21898E-86C0-4C8A-A76C-DF33E844C8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9542" y="0"/>
            <a:ext cx="10432916" cy="6858000"/>
          </a:xfrm>
          <a:custGeom>
            <a:avLst/>
            <a:gdLst>
              <a:gd name="connsiteX0" fmla="*/ 1287962 w 10432916"/>
              <a:gd name="connsiteY0" fmla="*/ 0 h 6858000"/>
              <a:gd name="connsiteX1" fmla="*/ 9144956 w 10432916"/>
              <a:gd name="connsiteY1" fmla="*/ 0 h 6858000"/>
              <a:gd name="connsiteX2" fmla="*/ 9241731 w 10432916"/>
              <a:gd name="connsiteY2" fmla="*/ 111692 h 6858000"/>
              <a:gd name="connsiteX3" fmla="*/ 10432916 w 10432916"/>
              <a:gd name="connsiteY3" fmla="*/ 3429001 h 6858000"/>
              <a:gd name="connsiteX4" fmla="*/ 9241730 w 10432916"/>
              <a:gd name="connsiteY4" fmla="*/ 6746310 h 6858000"/>
              <a:gd name="connsiteX5" fmla="*/ 9144957 w 10432916"/>
              <a:gd name="connsiteY5" fmla="*/ 6858000 h 6858000"/>
              <a:gd name="connsiteX6" fmla="*/ 1287959 w 10432916"/>
              <a:gd name="connsiteY6" fmla="*/ 6858000 h 6858000"/>
              <a:gd name="connsiteX7" fmla="*/ 1191186 w 10432916"/>
              <a:gd name="connsiteY7" fmla="*/ 6746310 h 6858000"/>
              <a:gd name="connsiteX8" fmla="*/ 0 w 10432916"/>
              <a:gd name="connsiteY8" fmla="*/ 3429001 h 6858000"/>
              <a:gd name="connsiteX9" fmla="*/ 1191186 w 10432916"/>
              <a:gd name="connsiteY9" fmla="*/ 11169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32916" h="6858000">
                <a:moveTo>
                  <a:pt x="1287962" y="0"/>
                </a:moveTo>
                <a:lnTo>
                  <a:pt x="9144956" y="0"/>
                </a:lnTo>
                <a:lnTo>
                  <a:pt x="9241731" y="111692"/>
                </a:lnTo>
                <a:cubicBezTo>
                  <a:pt x="9985889" y="1013175"/>
                  <a:pt x="10432916" y="2168897"/>
                  <a:pt x="10432916" y="3429001"/>
                </a:cubicBezTo>
                <a:cubicBezTo>
                  <a:pt x="10432916" y="4689105"/>
                  <a:pt x="9985889" y="5844827"/>
                  <a:pt x="9241730" y="6746310"/>
                </a:cubicBezTo>
                <a:lnTo>
                  <a:pt x="9144957" y="6858000"/>
                </a:lnTo>
                <a:lnTo>
                  <a:pt x="1287959" y="6858000"/>
                </a:lnTo>
                <a:lnTo>
                  <a:pt x="1191186" y="6746310"/>
                </a:lnTo>
                <a:cubicBezTo>
                  <a:pt x="447027" y="5844827"/>
                  <a:pt x="0" y="4689105"/>
                  <a:pt x="0" y="3429001"/>
                </a:cubicBezTo>
                <a:cubicBezTo>
                  <a:pt x="0" y="2168897"/>
                  <a:pt x="447027" y="1013175"/>
                  <a:pt x="1191186" y="111692"/>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5C8F04BD-D093-45D0-B54C-50FDB308B4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4942" y="0"/>
            <a:ext cx="9922116" cy="6858000"/>
          </a:xfrm>
          <a:custGeom>
            <a:avLst/>
            <a:gdLst>
              <a:gd name="connsiteX0" fmla="*/ 1378575 w 9922116"/>
              <a:gd name="connsiteY0" fmla="*/ 0 h 6858000"/>
              <a:gd name="connsiteX1" fmla="*/ 8543542 w 9922116"/>
              <a:gd name="connsiteY1" fmla="*/ 0 h 6858000"/>
              <a:gd name="connsiteX2" fmla="*/ 8633323 w 9922116"/>
              <a:gd name="connsiteY2" fmla="*/ 94145 h 6858000"/>
              <a:gd name="connsiteX3" fmla="*/ 9922116 w 9922116"/>
              <a:gd name="connsiteY3" fmla="*/ 3429001 h 6858000"/>
              <a:gd name="connsiteX4" fmla="*/ 8633323 w 9922116"/>
              <a:gd name="connsiteY4" fmla="*/ 6763858 h 6858000"/>
              <a:gd name="connsiteX5" fmla="*/ 8543544 w 9922116"/>
              <a:gd name="connsiteY5" fmla="*/ 6858000 h 6858000"/>
              <a:gd name="connsiteX6" fmla="*/ 1378573 w 9922116"/>
              <a:gd name="connsiteY6" fmla="*/ 6858000 h 6858000"/>
              <a:gd name="connsiteX7" fmla="*/ 1288793 w 9922116"/>
              <a:gd name="connsiteY7" fmla="*/ 6763858 h 6858000"/>
              <a:gd name="connsiteX8" fmla="*/ 0 w 9922116"/>
              <a:gd name="connsiteY8" fmla="*/ 3429001 h 6858000"/>
              <a:gd name="connsiteX9" fmla="*/ 1288793 w 9922116"/>
              <a:gd name="connsiteY9" fmla="*/ 9414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22116" h="6858000">
                <a:moveTo>
                  <a:pt x="1378575" y="0"/>
                </a:moveTo>
                <a:lnTo>
                  <a:pt x="8543542" y="0"/>
                </a:lnTo>
                <a:lnTo>
                  <a:pt x="8633323" y="94145"/>
                </a:lnTo>
                <a:cubicBezTo>
                  <a:pt x="9434072" y="974941"/>
                  <a:pt x="9922116" y="2144991"/>
                  <a:pt x="9922116" y="3429001"/>
                </a:cubicBezTo>
                <a:cubicBezTo>
                  <a:pt x="9922116" y="4713011"/>
                  <a:pt x="9434072" y="5883061"/>
                  <a:pt x="8633323" y="6763858"/>
                </a:cubicBezTo>
                <a:lnTo>
                  <a:pt x="8543544" y="6858000"/>
                </a:lnTo>
                <a:lnTo>
                  <a:pt x="1378573" y="6858000"/>
                </a:lnTo>
                <a:lnTo>
                  <a:pt x="1288793" y="6763858"/>
                </a:lnTo>
                <a:cubicBezTo>
                  <a:pt x="488044" y="5883061"/>
                  <a:pt x="0" y="4713011"/>
                  <a:pt x="0" y="3429001"/>
                </a:cubicBezTo>
                <a:cubicBezTo>
                  <a:pt x="0" y="2144991"/>
                  <a:pt x="488044" y="974941"/>
                  <a:pt x="1288793" y="94145"/>
                </a:cubicBezTo>
                <a:close/>
              </a:path>
            </a:pathLst>
          </a:custGeom>
          <a:solidFill>
            <a:schemeClr val="bg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Rubrik 1">
            <a:extLst>
              <a:ext uri="{FF2B5EF4-FFF2-40B4-BE49-F238E27FC236}">
                <a16:creationId xmlns:a16="http://schemas.microsoft.com/office/drawing/2014/main" id="{848F328F-A8C3-45F3-B960-A3F72F901808}"/>
              </a:ext>
            </a:extLst>
          </p:cNvPr>
          <p:cNvSpPr>
            <a:spLocks noGrp="1"/>
          </p:cNvSpPr>
          <p:nvPr>
            <p:ph type="title"/>
          </p:nvPr>
        </p:nvSpPr>
        <p:spPr>
          <a:xfrm>
            <a:off x="2311146" y="78744"/>
            <a:ext cx="7569706" cy="1288238"/>
          </a:xfrm>
        </p:spPr>
        <p:txBody>
          <a:bodyPr anchor="ctr">
            <a:normAutofit/>
          </a:bodyPr>
          <a:lstStyle/>
          <a:p>
            <a:pPr algn="ctr"/>
            <a:r>
              <a:rPr lang="sv-SE" dirty="0"/>
              <a:t>Framgång –Vad är det?</a:t>
            </a:r>
          </a:p>
        </p:txBody>
      </p:sp>
      <p:sp>
        <p:nvSpPr>
          <p:cNvPr id="3" name="Platshållare för innehåll 2">
            <a:extLst>
              <a:ext uri="{FF2B5EF4-FFF2-40B4-BE49-F238E27FC236}">
                <a16:creationId xmlns:a16="http://schemas.microsoft.com/office/drawing/2014/main" id="{3D4F9455-5C48-466D-845C-59F8484B4A9D}"/>
              </a:ext>
            </a:extLst>
          </p:cNvPr>
          <p:cNvSpPr>
            <a:spLocks noGrp="1"/>
          </p:cNvSpPr>
          <p:nvPr>
            <p:ph idx="1"/>
          </p:nvPr>
        </p:nvSpPr>
        <p:spPr>
          <a:xfrm>
            <a:off x="1870745" y="1366982"/>
            <a:ext cx="8523215" cy="4614718"/>
          </a:xfrm>
        </p:spPr>
        <p:txBody>
          <a:bodyPr anchor="t">
            <a:noAutofit/>
          </a:bodyPr>
          <a:lstStyle/>
          <a:p>
            <a:pPr marL="0" indent="0" algn="just">
              <a:buNone/>
            </a:pPr>
            <a:r>
              <a:rPr lang="sv-SE" sz="1600" dirty="0"/>
              <a:t>Varför gör vi alla dessa val och aktiviteter?</a:t>
            </a:r>
          </a:p>
          <a:p>
            <a:pPr marL="0" indent="0" algn="just">
              <a:buNone/>
            </a:pPr>
            <a:r>
              <a:rPr lang="sv-SE" sz="1600" dirty="0"/>
              <a:t>All planering syftar till att skapa goda förutsättningar.</a:t>
            </a:r>
          </a:p>
          <a:p>
            <a:pPr marL="0" indent="0" algn="just">
              <a:buNone/>
            </a:pPr>
            <a:r>
              <a:rPr lang="sv-SE" sz="1600" dirty="0"/>
              <a:t>Förutsättningar som ger oss utbildade spelare, ungdomar som tar plats i samhället men inte minst i IK Baltichov och handbollsfamiljen i stort. Det enkla svaret är för att vi vill nå framgång.</a:t>
            </a:r>
          </a:p>
          <a:p>
            <a:pPr marL="0" indent="0" algn="just">
              <a:buNone/>
            </a:pPr>
            <a:r>
              <a:rPr lang="sv-SE" sz="1600" dirty="0"/>
              <a:t>Vi vill inte minst skapa en trygghet och en plattform för våra tjejer att växa inom och när de är äldre ser tillbaka på med positiva minnen.</a:t>
            </a:r>
          </a:p>
          <a:p>
            <a:pPr marL="0" indent="0" algn="just">
              <a:buNone/>
            </a:pPr>
            <a:r>
              <a:rPr lang="sv-SE" sz="1600" dirty="0"/>
              <a:t>Men en viktig del är för att vi ska skapa framgång.</a:t>
            </a:r>
          </a:p>
          <a:p>
            <a:pPr marL="0" indent="0" algn="just">
              <a:buNone/>
            </a:pPr>
            <a:r>
              <a:rPr lang="sv-SE" sz="1600" dirty="0"/>
              <a:t>Men vad är framgång?</a:t>
            </a:r>
          </a:p>
        </p:txBody>
      </p:sp>
    </p:spTree>
    <p:extLst>
      <p:ext uri="{BB962C8B-B14F-4D97-AF65-F5344CB8AC3E}">
        <p14:creationId xmlns:p14="http://schemas.microsoft.com/office/powerpoint/2010/main" val="380677653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C8B0ED1-42FF-4988-90B7-09DAB7E99C67}"/>
              </a:ext>
            </a:extLst>
          </p:cNvPr>
          <p:cNvSpPr>
            <a:spLocks noGrp="1"/>
          </p:cNvSpPr>
          <p:nvPr>
            <p:ph type="title"/>
          </p:nvPr>
        </p:nvSpPr>
        <p:spPr>
          <a:xfrm>
            <a:off x="804673" y="1445494"/>
            <a:ext cx="3616856" cy="4376572"/>
          </a:xfrm>
        </p:spPr>
        <p:txBody>
          <a:bodyPr anchor="ctr">
            <a:normAutofit/>
          </a:bodyPr>
          <a:lstStyle/>
          <a:p>
            <a:r>
              <a:rPr lang="sv-SE" sz="3600" dirty="0"/>
              <a:t>Lagombuden informerar</a:t>
            </a:r>
          </a:p>
        </p:txBody>
      </p:sp>
      <p:sp>
        <p:nvSpPr>
          <p:cNvPr id="8" name="Freeform: Shape 7">
            <a:extLst>
              <a:ext uri="{FF2B5EF4-FFF2-40B4-BE49-F238E27FC236}">
                <a16:creationId xmlns:a16="http://schemas.microsoft.com/office/drawing/2014/main" id="{DFF2AC85-FAA0-4844-813F-83C04D7382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7636" y="0"/>
            <a:ext cx="7281316" cy="6858000"/>
          </a:xfrm>
          <a:custGeom>
            <a:avLst/>
            <a:gdLst>
              <a:gd name="connsiteX0" fmla="*/ 361354 w 7281316"/>
              <a:gd name="connsiteY0" fmla="*/ 0 h 6858000"/>
              <a:gd name="connsiteX1" fmla="*/ 7281316 w 7281316"/>
              <a:gd name="connsiteY1" fmla="*/ 0 h 6858000"/>
              <a:gd name="connsiteX2" fmla="*/ 7281316 w 7281316"/>
              <a:gd name="connsiteY2" fmla="*/ 6858000 h 6858000"/>
              <a:gd name="connsiteX3" fmla="*/ 696735 w 7281316"/>
              <a:gd name="connsiteY3" fmla="*/ 6858000 h 6858000"/>
              <a:gd name="connsiteX4" fmla="*/ 690849 w 7281316"/>
              <a:gd name="connsiteY4" fmla="*/ 6842426 h 6858000"/>
              <a:gd name="connsiteX5" fmla="*/ 335637 w 7281316"/>
              <a:gd name="connsiteY5" fmla="*/ 9472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81316" h="6858000">
                <a:moveTo>
                  <a:pt x="361354" y="0"/>
                </a:moveTo>
                <a:lnTo>
                  <a:pt x="7281316" y="0"/>
                </a:lnTo>
                <a:lnTo>
                  <a:pt x="7281316" y="6858000"/>
                </a:lnTo>
                <a:lnTo>
                  <a:pt x="696735" y="6858000"/>
                </a:lnTo>
                <a:lnTo>
                  <a:pt x="690849" y="6842426"/>
                </a:lnTo>
                <a:cubicBezTo>
                  <a:pt x="-65870" y="4704140"/>
                  <a:pt x="-226206" y="2374054"/>
                  <a:pt x="335637" y="94722"/>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89CC0F1E-BAA2-47B1-8F83-7ECB9FD9E0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89558" y="0"/>
            <a:ext cx="6999394" cy="6858000"/>
          </a:xfrm>
          <a:custGeom>
            <a:avLst/>
            <a:gdLst>
              <a:gd name="connsiteX0" fmla="*/ 6999394 w 6999394"/>
              <a:gd name="connsiteY0" fmla="*/ 0 h 6858000"/>
              <a:gd name="connsiteX1" fmla="*/ 6999394 w 6999394"/>
              <a:gd name="connsiteY1" fmla="*/ 6858000 h 6858000"/>
              <a:gd name="connsiteX2" fmla="*/ 717029 w 6999394"/>
              <a:gd name="connsiteY2" fmla="*/ 6858000 h 6858000"/>
              <a:gd name="connsiteX3" fmla="*/ 623642 w 6999394"/>
              <a:gd name="connsiteY3" fmla="*/ 6599363 h 6858000"/>
              <a:gd name="connsiteX4" fmla="*/ 319533 w 6999394"/>
              <a:gd name="connsiteY4" fmla="*/ 193787 h 6858000"/>
              <a:gd name="connsiteX5" fmla="*/ 371685 w 6999394"/>
              <a:gd name="connsiteY5" fmla="*/ 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99394" h="6858000">
                <a:moveTo>
                  <a:pt x="6999394" y="0"/>
                </a:moveTo>
                <a:lnTo>
                  <a:pt x="6999394" y="6858000"/>
                </a:lnTo>
                <a:lnTo>
                  <a:pt x="717029" y="6858000"/>
                </a:lnTo>
                <a:lnTo>
                  <a:pt x="623642" y="6599363"/>
                </a:lnTo>
                <a:cubicBezTo>
                  <a:pt x="-67685" y="4563346"/>
                  <a:pt x="-206622" y="2355719"/>
                  <a:pt x="319533" y="193787"/>
                </a:cubicBezTo>
                <a:lnTo>
                  <a:pt x="371685" y="1"/>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Platshållare för innehåll 2">
            <a:extLst>
              <a:ext uri="{FF2B5EF4-FFF2-40B4-BE49-F238E27FC236}">
                <a16:creationId xmlns:a16="http://schemas.microsoft.com/office/drawing/2014/main" id="{44E546F0-1172-40B5-A398-7D3AF9E70A24}"/>
              </a:ext>
            </a:extLst>
          </p:cNvPr>
          <p:cNvSpPr>
            <a:spLocks noGrp="1"/>
          </p:cNvSpPr>
          <p:nvPr>
            <p:ph idx="1"/>
          </p:nvPr>
        </p:nvSpPr>
        <p:spPr>
          <a:xfrm>
            <a:off x="6096000" y="1399032"/>
            <a:ext cx="5927558" cy="4471416"/>
          </a:xfrm>
        </p:spPr>
        <p:txBody>
          <a:bodyPr anchor="ctr">
            <a:normAutofit/>
          </a:bodyPr>
          <a:lstStyle/>
          <a:p>
            <a:pPr lvl="1"/>
            <a:r>
              <a:rPr lang="sv-SE" dirty="0">
                <a:solidFill>
                  <a:schemeClr val="bg1"/>
                </a:solidFill>
              </a:rPr>
              <a:t>Arrangemang och fördelning föräldrar</a:t>
            </a:r>
          </a:p>
          <a:p>
            <a:pPr lvl="1"/>
            <a:r>
              <a:rPr lang="sv-SE" dirty="0">
                <a:solidFill>
                  <a:schemeClr val="bg1"/>
                </a:solidFill>
              </a:rPr>
              <a:t>Vad gör man om man inte kan sin tilldelade tid?</a:t>
            </a:r>
          </a:p>
        </p:txBody>
      </p:sp>
    </p:spTree>
    <p:extLst>
      <p:ext uri="{BB962C8B-B14F-4D97-AF65-F5344CB8AC3E}">
        <p14:creationId xmlns:p14="http://schemas.microsoft.com/office/powerpoint/2010/main" val="1578826309"/>
      </p:ext>
    </p:extLst>
  </p:cSld>
  <p:clrMapOvr>
    <a:overrideClrMapping bg1="dk1" tx1="lt1" bg2="dk2" tx2="lt2" accent1="accent1" accent2="accent2" accent3="accent3" accent4="accent4" accent5="accent5" accent6="accent6" hlink="hlink" folHlink="folHlink"/>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D08E999-7919-13F5-CE21-400D1E673881}"/>
              </a:ext>
            </a:extLst>
          </p:cNvPr>
          <p:cNvSpPr>
            <a:spLocks noGrp="1"/>
          </p:cNvSpPr>
          <p:nvPr>
            <p:ph type="title"/>
          </p:nvPr>
        </p:nvSpPr>
        <p:spPr/>
        <p:txBody>
          <a:bodyPr/>
          <a:lstStyle/>
          <a:p>
            <a:endParaRPr lang="sv-SE"/>
          </a:p>
        </p:txBody>
      </p:sp>
      <p:sp>
        <p:nvSpPr>
          <p:cNvPr id="3" name="Platshållare för innehåll 2">
            <a:extLst>
              <a:ext uri="{FF2B5EF4-FFF2-40B4-BE49-F238E27FC236}">
                <a16:creationId xmlns:a16="http://schemas.microsoft.com/office/drawing/2014/main" id="{A18D6432-9DD6-6CD7-4229-C1899645B8C4}"/>
              </a:ext>
            </a:extLst>
          </p:cNvPr>
          <p:cNvSpPr>
            <a:spLocks noGrp="1"/>
          </p:cNvSpPr>
          <p:nvPr>
            <p:ph idx="1"/>
          </p:nvPr>
        </p:nvSpPr>
        <p:spPr/>
        <p:txBody>
          <a:bodyPr/>
          <a:lstStyle/>
          <a:p>
            <a:endParaRPr lang="sv-SE"/>
          </a:p>
        </p:txBody>
      </p:sp>
      <p:pic>
        <p:nvPicPr>
          <p:cNvPr id="5" name="Bildobjekt 4">
            <a:extLst>
              <a:ext uri="{FF2B5EF4-FFF2-40B4-BE49-F238E27FC236}">
                <a16:creationId xmlns:a16="http://schemas.microsoft.com/office/drawing/2014/main" id="{2FCEB35B-8FF3-6557-9175-EDD380CBDC62}"/>
              </a:ext>
            </a:extLst>
          </p:cNvPr>
          <p:cNvPicPr>
            <a:picLocks noChangeAspect="1"/>
          </p:cNvPicPr>
          <p:nvPr/>
        </p:nvPicPr>
        <p:blipFill>
          <a:blip r:embed="rId2"/>
          <a:stretch>
            <a:fillRect/>
          </a:stretch>
        </p:blipFill>
        <p:spPr>
          <a:xfrm>
            <a:off x="1047750" y="742950"/>
            <a:ext cx="10096500" cy="5372100"/>
          </a:xfrm>
          <a:prstGeom prst="rect">
            <a:avLst/>
          </a:prstGeom>
        </p:spPr>
      </p:pic>
    </p:spTree>
    <p:extLst>
      <p:ext uri="{BB962C8B-B14F-4D97-AF65-F5344CB8AC3E}">
        <p14:creationId xmlns:p14="http://schemas.microsoft.com/office/powerpoint/2010/main" val="16897046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D08E999-7919-13F5-CE21-400D1E673881}"/>
              </a:ext>
            </a:extLst>
          </p:cNvPr>
          <p:cNvSpPr>
            <a:spLocks noGrp="1"/>
          </p:cNvSpPr>
          <p:nvPr>
            <p:ph type="title"/>
          </p:nvPr>
        </p:nvSpPr>
        <p:spPr/>
        <p:txBody>
          <a:bodyPr/>
          <a:lstStyle/>
          <a:p>
            <a:endParaRPr lang="sv-SE"/>
          </a:p>
        </p:txBody>
      </p:sp>
      <p:pic>
        <p:nvPicPr>
          <p:cNvPr id="6" name="Platshållare för innehåll 5">
            <a:extLst>
              <a:ext uri="{FF2B5EF4-FFF2-40B4-BE49-F238E27FC236}">
                <a16:creationId xmlns:a16="http://schemas.microsoft.com/office/drawing/2014/main" id="{D6BBC126-DC35-2414-7F4B-E5A9D56D211D}"/>
              </a:ext>
            </a:extLst>
          </p:cNvPr>
          <p:cNvPicPr>
            <a:picLocks noGrp="1" noChangeAspect="1"/>
          </p:cNvPicPr>
          <p:nvPr>
            <p:ph idx="1"/>
          </p:nvPr>
        </p:nvPicPr>
        <p:blipFill>
          <a:blip r:embed="rId2"/>
          <a:stretch>
            <a:fillRect/>
          </a:stretch>
        </p:blipFill>
        <p:spPr>
          <a:xfrm>
            <a:off x="1038225" y="1896269"/>
            <a:ext cx="10115550" cy="4210050"/>
          </a:xfrm>
        </p:spPr>
      </p:pic>
    </p:spTree>
    <p:extLst>
      <p:ext uri="{BB962C8B-B14F-4D97-AF65-F5344CB8AC3E}">
        <p14:creationId xmlns:p14="http://schemas.microsoft.com/office/powerpoint/2010/main" val="29532175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D08E999-7919-13F5-CE21-400D1E673881}"/>
              </a:ext>
            </a:extLst>
          </p:cNvPr>
          <p:cNvSpPr>
            <a:spLocks noGrp="1"/>
          </p:cNvSpPr>
          <p:nvPr>
            <p:ph type="title"/>
          </p:nvPr>
        </p:nvSpPr>
        <p:spPr/>
        <p:txBody>
          <a:bodyPr/>
          <a:lstStyle/>
          <a:p>
            <a:endParaRPr lang="sv-SE"/>
          </a:p>
        </p:txBody>
      </p:sp>
      <p:pic>
        <p:nvPicPr>
          <p:cNvPr id="6" name="Platshållare för innehåll 5">
            <a:extLst>
              <a:ext uri="{FF2B5EF4-FFF2-40B4-BE49-F238E27FC236}">
                <a16:creationId xmlns:a16="http://schemas.microsoft.com/office/drawing/2014/main" id="{1674B7BB-ADE5-5D29-9339-EEC2B283F931}"/>
              </a:ext>
            </a:extLst>
          </p:cNvPr>
          <p:cNvPicPr>
            <a:picLocks noGrp="1" noChangeAspect="1"/>
          </p:cNvPicPr>
          <p:nvPr>
            <p:ph idx="1"/>
          </p:nvPr>
        </p:nvPicPr>
        <p:blipFill>
          <a:blip r:embed="rId2"/>
          <a:stretch>
            <a:fillRect/>
          </a:stretch>
        </p:blipFill>
        <p:spPr>
          <a:xfrm>
            <a:off x="1219200" y="1934369"/>
            <a:ext cx="9753600" cy="4133850"/>
          </a:xfrm>
        </p:spPr>
      </p:pic>
    </p:spTree>
    <p:extLst>
      <p:ext uri="{BB962C8B-B14F-4D97-AF65-F5344CB8AC3E}">
        <p14:creationId xmlns:p14="http://schemas.microsoft.com/office/powerpoint/2010/main" val="36522880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C8B0ED1-42FF-4988-90B7-09DAB7E99C67}"/>
              </a:ext>
            </a:extLst>
          </p:cNvPr>
          <p:cNvSpPr>
            <a:spLocks noGrp="1"/>
          </p:cNvSpPr>
          <p:nvPr>
            <p:ph type="title"/>
          </p:nvPr>
        </p:nvSpPr>
        <p:spPr>
          <a:xfrm>
            <a:off x="804673" y="1445494"/>
            <a:ext cx="3616856" cy="4376572"/>
          </a:xfrm>
        </p:spPr>
        <p:txBody>
          <a:bodyPr anchor="ctr">
            <a:normAutofit/>
          </a:bodyPr>
          <a:lstStyle/>
          <a:p>
            <a:r>
              <a:rPr lang="sv-SE" sz="3600" dirty="0"/>
              <a:t>Kassören  informerar</a:t>
            </a:r>
          </a:p>
        </p:txBody>
      </p:sp>
      <p:sp>
        <p:nvSpPr>
          <p:cNvPr id="8" name="Freeform: Shape 7">
            <a:extLst>
              <a:ext uri="{FF2B5EF4-FFF2-40B4-BE49-F238E27FC236}">
                <a16:creationId xmlns:a16="http://schemas.microsoft.com/office/drawing/2014/main" id="{DFF2AC85-FAA0-4844-813F-83C04D7382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7636" y="0"/>
            <a:ext cx="7281316" cy="6858000"/>
          </a:xfrm>
          <a:custGeom>
            <a:avLst/>
            <a:gdLst>
              <a:gd name="connsiteX0" fmla="*/ 361354 w 7281316"/>
              <a:gd name="connsiteY0" fmla="*/ 0 h 6858000"/>
              <a:gd name="connsiteX1" fmla="*/ 7281316 w 7281316"/>
              <a:gd name="connsiteY1" fmla="*/ 0 h 6858000"/>
              <a:gd name="connsiteX2" fmla="*/ 7281316 w 7281316"/>
              <a:gd name="connsiteY2" fmla="*/ 6858000 h 6858000"/>
              <a:gd name="connsiteX3" fmla="*/ 696735 w 7281316"/>
              <a:gd name="connsiteY3" fmla="*/ 6858000 h 6858000"/>
              <a:gd name="connsiteX4" fmla="*/ 690849 w 7281316"/>
              <a:gd name="connsiteY4" fmla="*/ 6842426 h 6858000"/>
              <a:gd name="connsiteX5" fmla="*/ 335637 w 7281316"/>
              <a:gd name="connsiteY5" fmla="*/ 9472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81316" h="6858000">
                <a:moveTo>
                  <a:pt x="361354" y="0"/>
                </a:moveTo>
                <a:lnTo>
                  <a:pt x="7281316" y="0"/>
                </a:lnTo>
                <a:lnTo>
                  <a:pt x="7281316" y="6858000"/>
                </a:lnTo>
                <a:lnTo>
                  <a:pt x="696735" y="6858000"/>
                </a:lnTo>
                <a:lnTo>
                  <a:pt x="690849" y="6842426"/>
                </a:lnTo>
                <a:cubicBezTo>
                  <a:pt x="-65870" y="4704140"/>
                  <a:pt x="-226206" y="2374054"/>
                  <a:pt x="335637" y="94722"/>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89CC0F1E-BAA2-47B1-8F83-7ECB9FD9E0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89558" y="0"/>
            <a:ext cx="6999394" cy="6858000"/>
          </a:xfrm>
          <a:custGeom>
            <a:avLst/>
            <a:gdLst>
              <a:gd name="connsiteX0" fmla="*/ 6999394 w 6999394"/>
              <a:gd name="connsiteY0" fmla="*/ 0 h 6858000"/>
              <a:gd name="connsiteX1" fmla="*/ 6999394 w 6999394"/>
              <a:gd name="connsiteY1" fmla="*/ 6858000 h 6858000"/>
              <a:gd name="connsiteX2" fmla="*/ 717029 w 6999394"/>
              <a:gd name="connsiteY2" fmla="*/ 6858000 h 6858000"/>
              <a:gd name="connsiteX3" fmla="*/ 623642 w 6999394"/>
              <a:gd name="connsiteY3" fmla="*/ 6599363 h 6858000"/>
              <a:gd name="connsiteX4" fmla="*/ 319533 w 6999394"/>
              <a:gd name="connsiteY4" fmla="*/ 193787 h 6858000"/>
              <a:gd name="connsiteX5" fmla="*/ 371685 w 6999394"/>
              <a:gd name="connsiteY5" fmla="*/ 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99394" h="6858000">
                <a:moveTo>
                  <a:pt x="6999394" y="0"/>
                </a:moveTo>
                <a:lnTo>
                  <a:pt x="6999394" y="6858000"/>
                </a:lnTo>
                <a:lnTo>
                  <a:pt x="717029" y="6858000"/>
                </a:lnTo>
                <a:lnTo>
                  <a:pt x="623642" y="6599363"/>
                </a:lnTo>
                <a:cubicBezTo>
                  <a:pt x="-67685" y="4563346"/>
                  <a:pt x="-206622" y="2355719"/>
                  <a:pt x="319533" y="193787"/>
                </a:cubicBezTo>
                <a:lnTo>
                  <a:pt x="371685" y="1"/>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Platshållare för innehåll 2">
            <a:extLst>
              <a:ext uri="{FF2B5EF4-FFF2-40B4-BE49-F238E27FC236}">
                <a16:creationId xmlns:a16="http://schemas.microsoft.com/office/drawing/2014/main" id="{44E546F0-1172-40B5-A398-7D3AF9E70A24}"/>
              </a:ext>
            </a:extLst>
          </p:cNvPr>
          <p:cNvSpPr>
            <a:spLocks noGrp="1"/>
          </p:cNvSpPr>
          <p:nvPr>
            <p:ph idx="1"/>
          </p:nvPr>
        </p:nvSpPr>
        <p:spPr>
          <a:xfrm>
            <a:off x="6096000" y="1399032"/>
            <a:ext cx="5927558" cy="4471416"/>
          </a:xfrm>
        </p:spPr>
        <p:txBody>
          <a:bodyPr anchor="ctr">
            <a:normAutofit/>
          </a:bodyPr>
          <a:lstStyle/>
          <a:p>
            <a:pPr lvl="1"/>
            <a:r>
              <a:rPr lang="sv-SE" dirty="0">
                <a:solidFill>
                  <a:schemeClr val="bg1"/>
                </a:solidFill>
              </a:rPr>
              <a:t>Detta har vi i kassan</a:t>
            </a:r>
          </a:p>
          <a:p>
            <a:pPr lvl="1"/>
            <a:r>
              <a:rPr lang="sv-SE" dirty="0">
                <a:solidFill>
                  <a:schemeClr val="bg1"/>
                </a:solidFill>
              </a:rPr>
              <a:t>Betalningar</a:t>
            </a:r>
          </a:p>
          <a:p>
            <a:pPr lvl="1"/>
            <a:r>
              <a:rPr lang="sv-SE" dirty="0">
                <a:solidFill>
                  <a:schemeClr val="bg1"/>
                </a:solidFill>
              </a:rPr>
              <a:t>Syftet med lagkassan</a:t>
            </a:r>
          </a:p>
          <a:p>
            <a:pPr lvl="1"/>
            <a:r>
              <a:rPr lang="sv-SE" dirty="0">
                <a:solidFill>
                  <a:schemeClr val="bg1"/>
                </a:solidFill>
              </a:rPr>
              <a:t>Övrigt…</a:t>
            </a:r>
          </a:p>
        </p:txBody>
      </p:sp>
    </p:spTree>
    <p:extLst>
      <p:ext uri="{BB962C8B-B14F-4D97-AF65-F5344CB8AC3E}">
        <p14:creationId xmlns:p14="http://schemas.microsoft.com/office/powerpoint/2010/main" val="4205278996"/>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B2A20C9-499C-4B03-AA2D-12907DC9315B}"/>
              </a:ext>
            </a:extLst>
          </p:cNvPr>
          <p:cNvSpPr>
            <a:spLocks noGrp="1"/>
          </p:cNvSpPr>
          <p:nvPr>
            <p:ph type="title"/>
          </p:nvPr>
        </p:nvSpPr>
        <p:spPr>
          <a:xfrm>
            <a:off x="804673" y="1445494"/>
            <a:ext cx="3616856" cy="4376572"/>
          </a:xfrm>
        </p:spPr>
        <p:txBody>
          <a:bodyPr anchor="ctr">
            <a:normAutofit/>
          </a:bodyPr>
          <a:lstStyle/>
          <a:p>
            <a:r>
              <a:rPr lang="sv-SE" sz="4800" dirty="0"/>
              <a:t>IK Baltichov</a:t>
            </a:r>
          </a:p>
        </p:txBody>
      </p:sp>
      <p:sp>
        <p:nvSpPr>
          <p:cNvPr id="8" name="Freeform: Shape 7">
            <a:extLst>
              <a:ext uri="{FF2B5EF4-FFF2-40B4-BE49-F238E27FC236}">
                <a16:creationId xmlns:a16="http://schemas.microsoft.com/office/drawing/2014/main" id="{DFF2AC85-FAA0-4844-813F-83C04D7382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7636" y="0"/>
            <a:ext cx="7281316" cy="6858000"/>
          </a:xfrm>
          <a:custGeom>
            <a:avLst/>
            <a:gdLst>
              <a:gd name="connsiteX0" fmla="*/ 361354 w 7281316"/>
              <a:gd name="connsiteY0" fmla="*/ 0 h 6858000"/>
              <a:gd name="connsiteX1" fmla="*/ 7281316 w 7281316"/>
              <a:gd name="connsiteY1" fmla="*/ 0 h 6858000"/>
              <a:gd name="connsiteX2" fmla="*/ 7281316 w 7281316"/>
              <a:gd name="connsiteY2" fmla="*/ 6858000 h 6858000"/>
              <a:gd name="connsiteX3" fmla="*/ 696735 w 7281316"/>
              <a:gd name="connsiteY3" fmla="*/ 6858000 h 6858000"/>
              <a:gd name="connsiteX4" fmla="*/ 690849 w 7281316"/>
              <a:gd name="connsiteY4" fmla="*/ 6842426 h 6858000"/>
              <a:gd name="connsiteX5" fmla="*/ 335637 w 7281316"/>
              <a:gd name="connsiteY5" fmla="*/ 9472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81316" h="6858000">
                <a:moveTo>
                  <a:pt x="361354" y="0"/>
                </a:moveTo>
                <a:lnTo>
                  <a:pt x="7281316" y="0"/>
                </a:lnTo>
                <a:lnTo>
                  <a:pt x="7281316" y="6858000"/>
                </a:lnTo>
                <a:lnTo>
                  <a:pt x="696735" y="6858000"/>
                </a:lnTo>
                <a:lnTo>
                  <a:pt x="690849" y="6842426"/>
                </a:lnTo>
                <a:cubicBezTo>
                  <a:pt x="-65870" y="4704140"/>
                  <a:pt x="-226206" y="2374054"/>
                  <a:pt x="335637" y="94722"/>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89CC0F1E-BAA2-47B1-8F83-7ECB9FD9E0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89558" y="0"/>
            <a:ext cx="6999394" cy="6858000"/>
          </a:xfrm>
          <a:custGeom>
            <a:avLst/>
            <a:gdLst>
              <a:gd name="connsiteX0" fmla="*/ 6999394 w 6999394"/>
              <a:gd name="connsiteY0" fmla="*/ 0 h 6858000"/>
              <a:gd name="connsiteX1" fmla="*/ 6999394 w 6999394"/>
              <a:gd name="connsiteY1" fmla="*/ 6858000 h 6858000"/>
              <a:gd name="connsiteX2" fmla="*/ 717029 w 6999394"/>
              <a:gd name="connsiteY2" fmla="*/ 6858000 h 6858000"/>
              <a:gd name="connsiteX3" fmla="*/ 623642 w 6999394"/>
              <a:gd name="connsiteY3" fmla="*/ 6599363 h 6858000"/>
              <a:gd name="connsiteX4" fmla="*/ 319533 w 6999394"/>
              <a:gd name="connsiteY4" fmla="*/ 193787 h 6858000"/>
              <a:gd name="connsiteX5" fmla="*/ 371685 w 6999394"/>
              <a:gd name="connsiteY5" fmla="*/ 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99394" h="6858000">
                <a:moveTo>
                  <a:pt x="6999394" y="0"/>
                </a:moveTo>
                <a:lnTo>
                  <a:pt x="6999394" y="6858000"/>
                </a:lnTo>
                <a:lnTo>
                  <a:pt x="717029" y="6858000"/>
                </a:lnTo>
                <a:lnTo>
                  <a:pt x="623642" y="6599363"/>
                </a:lnTo>
                <a:cubicBezTo>
                  <a:pt x="-67685" y="4563346"/>
                  <a:pt x="-206622" y="2355719"/>
                  <a:pt x="319533" y="193787"/>
                </a:cubicBezTo>
                <a:lnTo>
                  <a:pt x="371685" y="1"/>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Platshållare för innehåll 2">
            <a:extLst>
              <a:ext uri="{FF2B5EF4-FFF2-40B4-BE49-F238E27FC236}">
                <a16:creationId xmlns:a16="http://schemas.microsoft.com/office/drawing/2014/main" id="{BC4941FF-9935-4E26-B0F1-3050BADD8302}"/>
              </a:ext>
            </a:extLst>
          </p:cNvPr>
          <p:cNvSpPr>
            <a:spLocks noGrp="1"/>
          </p:cNvSpPr>
          <p:nvPr>
            <p:ph idx="1"/>
          </p:nvPr>
        </p:nvSpPr>
        <p:spPr>
          <a:xfrm>
            <a:off x="6096000" y="1399032"/>
            <a:ext cx="5501834" cy="4471416"/>
          </a:xfrm>
        </p:spPr>
        <p:txBody>
          <a:bodyPr anchor="ctr">
            <a:noAutofit/>
          </a:bodyPr>
          <a:lstStyle/>
          <a:p>
            <a:r>
              <a:rPr lang="sv-SE" sz="2000" dirty="0">
                <a:solidFill>
                  <a:schemeClr val="bg1"/>
                </a:solidFill>
              </a:rPr>
              <a:t>Idag har klubben cirka 800 medlemmar fördelat på ca 50 lag i seriespel</a:t>
            </a:r>
          </a:p>
          <a:p>
            <a:r>
              <a:rPr lang="sv-SE" sz="2000" dirty="0">
                <a:solidFill>
                  <a:schemeClr val="bg1"/>
                </a:solidFill>
              </a:rPr>
              <a:t>Damer och Herrar i division 2</a:t>
            </a:r>
          </a:p>
          <a:p>
            <a:r>
              <a:rPr lang="sv-SE" sz="2000" dirty="0">
                <a:solidFill>
                  <a:schemeClr val="bg1"/>
                </a:solidFill>
              </a:rPr>
              <a:t>En tydlig vision för framtiden</a:t>
            </a:r>
          </a:p>
          <a:p>
            <a:r>
              <a:rPr lang="sv-SE" sz="2000" dirty="0">
                <a:solidFill>
                  <a:schemeClr val="bg1"/>
                </a:solidFill>
              </a:rPr>
              <a:t>Klubben har tagit ett omtag organisatoriskt</a:t>
            </a:r>
          </a:p>
          <a:p>
            <a:pPr lvl="1"/>
            <a:r>
              <a:rPr lang="sv-SE" sz="1600" dirty="0">
                <a:solidFill>
                  <a:schemeClr val="bg1"/>
                </a:solidFill>
              </a:rPr>
              <a:t>Två ungdomsansvariga</a:t>
            </a:r>
          </a:p>
          <a:p>
            <a:pPr lvl="1"/>
            <a:r>
              <a:rPr lang="sv-SE" sz="1600" dirty="0">
                <a:solidFill>
                  <a:schemeClr val="bg1"/>
                </a:solidFill>
              </a:rPr>
              <a:t>Ett ungdomsråd har bildats</a:t>
            </a:r>
          </a:p>
          <a:p>
            <a:pPr lvl="1"/>
            <a:r>
              <a:rPr lang="sv-SE" sz="1600" dirty="0">
                <a:solidFill>
                  <a:schemeClr val="bg1"/>
                </a:solidFill>
              </a:rPr>
              <a:t>Klubben behöver alltid få fler engagerade i olika roller</a:t>
            </a:r>
          </a:p>
          <a:p>
            <a:r>
              <a:rPr lang="sv-SE" sz="2000" dirty="0">
                <a:solidFill>
                  <a:schemeClr val="bg1"/>
                </a:solidFill>
              </a:rPr>
              <a:t>2032 fyller klubben 100 år</a:t>
            </a:r>
          </a:p>
          <a:p>
            <a:pPr lvl="1"/>
            <a:r>
              <a:rPr lang="sv-SE" sz="1600" dirty="0">
                <a:solidFill>
                  <a:schemeClr val="bg1"/>
                </a:solidFill>
              </a:rPr>
              <a:t>Bok skrivs</a:t>
            </a:r>
          </a:p>
          <a:p>
            <a:pPr lvl="1"/>
            <a:r>
              <a:rPr lang="sv-SE" sz="1600" dirty="0">
                <a:solidFill>
                  <a:schemeClr val="bg1"/>
                </a:solidFill>
              </a:rPr>
              <a:t>Aktiviteter under kommande år</a:t>
            </a:r>
          </a:p>
        </p:txBody>
      </p:sp>
    </p:spTree>
    <p:extLst>
      <p:ext uri="{BB962C8B-B14F-4D97-AF65-F5344CB8AC3E}">
        <p14:creationId xmlns:p14="http://schemas.microsoft.com/office/powerpoint/2010/main" val="4204511381"/>
      </p:ext>
    </p:extLst>
  </p:cSld>
  <p:clrMapOvr>
    <a:overrideClrMapping bg1="dk1" tx1="lt1" bg2="dk2" tx2="lt2" accent1="accent1" accent2="accent2" accent3="accent3" accent4="accent4" accent5="accent5" accent6="accent6" hlink="hlink" folHlink="folHlink"/>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8CA6830-B96A-4645-B771-8A28BAD48873}"/>
              </a:ext>
            </a:extLst>
          </p:cNvPr>
          <p:cNvSpPr>
            <a:spLocks noGrp="1"/>
          </p:cNvSpPr>
          <p:nvPr>
            <p:ph type="title"/>
          </p:nvPr>
        </p:nvSpPr>
        <p:spPr>
          <a:xfrm>
            <a:off x="804673" y="1445494"/>
            <a:ext cx="3616856" cy="4376572"/>
          </a:xfrm>
        </p:spPr>
        <p:txBody>
          <a:bodyPr anchor="ctr">
            <a:normAutofit/>
          </a:bodyPr>
          <a:lstStyle/>
          <a:p>
            <a:r>
              <a:rPr lang="sv-SE" sz="4800" dirty="0"/>
              <a:t>Ekonomi och lagkassa</a:t>
            </a:r>
          </a:p>
        </p:txBody>
      </p:sp>
      <p:sp>
        <p:nvSpPr>
          <p:cNvPr id="8" name="Freeform: Shape 7">
            <a:extLst>
              <a:ext uri="{FF2B5EF4-FFF2-40B4-BE49-F238E27FC236}">
                <a16:creationId xmlns:a16="http://schemas.microsoft.com/office/drawing/2014/main" id="{DFF2AC85-FAA0-4844-813F-83C04D7382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7636" y="0"/>
            <a:ext cx="7281316" cy="6858000"/>
          </a:xfrm>
          <a:custGeom>
            <a:avLst/>
            <a:gdLst>
              <a:gd name="connsiteX0" fmla="*/ 361354 w 7281316"/>
              <a:gd name="connsiteY0" fmla="*/ 0 h 6858000"/>
              <a:gd name="connsiteX1" fmla="*/ 7281316 w 7281316"/>
              <a:gd name="connsiteY1" fmla="*/ 0 h 6858000"/>
              <a:gd name="connsiteX2" fmla="*/ 7281316 w 7281316"/>
              <a:gd name="connsiteY2" fmla="*/ 6858000 h 6858000"/>
              <a:gd name="connsiteX3" fmla="*/ 696735 w 7281316"/>
              <a:gd name="connsiteY3" fmla="*/ 6858000 h 6858000"/>
              <a:gd name="connsiteX4" fmla="*/ 690849 w 7281316"/>
              <a:gd name="connsiteY4" fmla="*/ 6842426 h 6858000"/>
              <a:gd name="connsiteX5" fmla="*/ 335637 w 7281316"/>
              <a:gd name="connsiteY5" fmla="*/ 9472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81316" h="6858000">
                <a:moveTo>
                  <a:pt x="361354" y="0"/>
                </a:moveTo>
                <a:lnTo>
                  <a:pt x="7281316" y="0"/>
                </a:lnTo>
                <a:lnTo>
                  <a:pt x="7281316" y="6858000"/>
                </a:lnTo>
                <a:lnTo>
                  <a:pt x="696735" y="6858000"/>
                </a:lnTo>
                <a:lnTo>
                  <a:pt x="690849" y="6842426"/>
                </a:lnTo>
                <a:cubicBezTo>
                  <a:pt x="-65870" y="4704140"/>
                  <a:pt x="-226206" y="2374054"/>
                  <a:pt x="335637" y="94722"/>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89CC0F1E-BAA2-47B1-8F83-7ECB9FD9E0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89558" y="0"/>
            <a:ext cx="6999394" cy="6858000"/>
          </a:xfrm>
          <a:custGeom>
            <a:avLst/>
            <a:gdLst>
              <a:gd name="connsiteX0" fmla="*/ 6999394 w 6999394"/>
              <a:gd name="connsiteY0" fmla="*/ 0 h 6858000"/>
              <a:gd name="connsiteX1" fmla="*/ 6999394 w 6999394"/>
              <a:gd name="connsiteY1" fmla="*/ 6858000 h 6858000"/>
              <a:gd name="connsiteX2" fmla="*/ 717029 w 6999394"/>
              <a:gd name="connsiteY2" fmla="*/ 6858000 h 6858000"/>
              <a:gd name="connsiteX3" fmla="*/ 623642 w 6999394"/>
              <a:gd name="connsiteY3" fmla="*/ 6599363 h 6858000"/>
              <a:gd name="connsiteX4" fmla="*/ 319533 w 6999394"/>
              <a:gd name="connsiteY4" fmla="*/ 193787 h 6858000"/>
              <a:gd name="connsiteX5" fmla="*/ 371685 w 6999394"/>
              <a:gd name="connsiteY5" fmla="*/ 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99394" h="6858000">
                <a:moveTo>
                  <a:pt x="6999394" y="0"/>
                </a:moveTo>
                <a:lnTo>
                  <a:pt x="6999394" y="6858000"/>
                </a:lnTo>
                <a:lnTo>
                  <a:pt x="717029" y="6858000"/>
                </a:lnTo>
                <a:lnTo>
                  <a:pt x="623642" y="6599363"/>
                </a:lnTo>
                <a:cubicBezTo>
                  <a:pt x="-67685" y="4563346"/>
                  <a:pt x="-206622" y="2355719"/>
                  <a:pt x="319533" y="193787"/>
                </a:cubicBezTo>
                <a:lnTo>
                  <a:pt x="371685" y="1"/>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Platshållare för innehåll 2">
            <a:extLst>
              <a:ext uri="{FF2B5EF4-FFF2-40B4-BE49-F238E27FC236}">
                <a16:creationId xmlns:a16="http://schemas.microsoft.com/office/drawing/2014/main" id="{8E49380A-8E6E-4D8D-8EE2-BD60A141B6DF}"/>
              </a:ext>
            </a:extLst>
          </p:cNvPr>
          <p:cNvSpPr>
            <a:spLocks noGrp="1"/>
          </p:cNvSpPr>
          <p:nvPr>
            <p:ph idx="1"/>
          </p:nvPr>
        </p:nvSpPr>
        <p:spPr>
          <a:xfrm>
            <a:off x="5384800" y="1399032"/>
            <a:ext cx="6512560" cy="4471416"/>
          </a:xfrm>
        </p:spPr>
        <p:txBody>
          <a:bodyPr anchor="ctr">
            <a:normAutofit/>
          </a:bodyPr>
          <a:lstStyle/>
          <a:p>
            <a:r>
              <a:rPr lang="sv-SE" sz="2400" dirty="0">
                <a:solidFill>
                  <a:schemeClr val="bg1"/>
                </a:solidFill>
              </a:rPr>
              <a:t>Lagkassan upprättas i klubbens namn men för laget genom Sparbanken i Alingsås </a:t>
            </a:r>
          </a:p>
          <a:p>
            <a:r>
              <a:rPr lang="sv-SE" sz="2400" dirty="0">
                <a:solidFill>
                  <a:schemeClr val="bg1"/>
                </a:solidFill>
              </a:rPr>
              <a:t>Lagkassan är tvådelad:</a:t>
            </a:r>
            <a:br>
              <a:rPr lang="sv-SE" sz="2400" dirty="0">
                <a:solidFill>
                  <a:schemeClr val="bg1"/>
                </a:solidFill>
              </a:rPr>
            </a:br>
            <a:r>
              <a:rPr lang="sv-SE" sz="2400" dirty="0">
                <a:solidFill>
                  <a:schemeClr val="bg1"/>
                </a:solidFill>
              </a:rPr>
              <a:t>-Den gemensamma lagkassan</a:t>
            </a:r>
            <a:br>
              <a:rPr lang="sv-SE" sz="2400" dirty="0">
                <a:solidFill>
                  <a:schemeClr val="bg1"/>
                </a:solidFill>
              </a:rPr>
            </a:br>
            <a:r>
              <a:rPr lang="sv-SE" sz="2400" dirty="0">
                <a:solidFill>
                  <a:schemeClr val="bg1"/>
                </a:solidFill>
              </a:rPr>
              <a:t>-Individuella konton</a:t>
            </a:r>
          </a:p>
          <a:p>
            <a:r>
              <a:rPr lang="sv-SE" sz="2400" dirty="0">
                <a:solidFill>
                  <a:schemeClr val="bg1"/>
                </a:solidFill>
              </a:rPr>
              <a:t>Inbetalningar till cuper etc. görs till lagkassan (</a:t>
            </a:r>
            <a:r>
              <a:rPr lang="sv-SE" sz="2400" dirty="0" err="1">
                <a:solidFill>
                  <a:schemeClr val="bg1"/>
                </a:solidFill>
              </a:rPr>
              <a:t>swish</a:t>
            </a:r>
            <a:r>
              <a:rPr lang="sv-SE" sz="2400" dirty="0">
                <a:solidFill>
                  <a:schemeClr val="bg1"/>
                </a:solidFill>
              </a:rPr>
              <a:t> är kopplat till kontot)</a:t>
            </a:r>
          </a:p>
          <a:p>
            <a:r>
              <a:rPr lang="sv-SE" sz="2400" dirty="0">
                <a:solidFill>
                  <a:schemeClr val="bg1"/>
                </a:solidFill>
              </a:rPr>
              <a:t>Vi betalar våra egna cuper och läger</a:t>
            </a:r>
          </a:p>
          <a:p>
            <a:r>
              <a:rPr lang="sv-SE" sz="2400" dirty="0">
                <a:solidFill>
                  <a:schemeClr val="bg1"/>
                </a:solidFill>
              </a:rPr>
              <a:t>Andreas kommer sammanställa och skicka ut status på varje individs konto inför nästa betalning</a:t>
            </a:r>
          </a:p>
        </p:txBody>
      </p:sp>
    </p:spTree>
    <p:extLst>
      <p:ext uri="{BB962C8B-B14F-4D97-AF65-F5344CB8AC3E}">
        <p14:creationId xmlns:p14="http://schemas.microsoft.com/office/powerpoint/2010/main" val="353601208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A9F5B1D-105E-4B40-AB6C-0683172D8CA5}"/>
              </a:ext>
            </a:extLst>
          </p:cNvPr>
          <p:cNvSpPr>
            <a:spLocks noGrp="1"/>
          </p:cNvSpPr>
          <p:nvPr>
            <p:ph type="title"/>
          </p:nvPr>
        </p:nvSpPr>
        <p:spPr>
          <a:xfrm>
            <a:off x="804673" y="1445494"/>
            <a:ext cx="3616856" cy="4376572"/>
          </a:xfrm>
        </p:spPr>
        <p:txBody>
          <a:bodyPr anchor="ctr">
            <a:normAutofit/>
          </a:bodyPr>
          <a:lstStyle/>
          <a:p>
            <a:r>
              <a:rPr lang="sv-SE" sz="4800"/>
              <a:t>Försäljning</a:t>
            </a:r>
          </a:p>
        </p:txBody>
      </p:sp>
      <p:sp>
        <p:nvSpPr>
          <p:cNvPr id="8" name="Freeform: Shape 7">
            <a:extLst>
              <a:ext uri="{FF2B5EF4-FFF2-40B4-BE49-F238E27FC236}">
                <a16:creationId xmlns:a16="http://schemas.microsoft.com/office/drawing/2014/main" id="{DFF2AC85-FAA0-4844-813F-83C04D7382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7636" y="0"/>
            <a:ext cx="7281316" cy="6858000"/>
          </a:xfrm>
          <a:custGeom>
            <a:avLst/>
            <a:gdLst>
              <a:gd name="connsiteX0" fmla="*/ 361354 w 7281316"/>
              <a:gd name="connsiteY0" fmla="*/ 0 h 6858000"/>
              <a:gd name="connsiteX1" fmla="*/ 7281316 w 7281316"/>
              <a:gd name="connsiteY1" fmla="*/ 0 h 6858000"/>
              <a:gd name="connsiteX2" fmla="*/ 7281316 w 7281316"/>
              <a:gd name="connsiteY2" fmla="*/ 6858000 h 6858000"/>
              <a:gd name="connsiteX3" fmla="*/ 696735 w 7281316"/>
              <a:gd name="connsiteY3" fmla="*/ 6858000 h 6858000"/>
              <a:gd name="connsiteX4" fmla="*/ 690849 w 7281316"/>
              <a:gd name="connsiteY4" fmla="*/ 6842426 h 6858000"/>
              <a:gd name="connsiteX5" fmla="*/ 335637 w 7281316"/>
              <a:gd name="connsiteY5" fmla="*/ 9472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81316" h="6858000">
                <a:moveTo>
                  <a:pt x="361354" y="0"/>
                </a:moveTo>
                <a:lnTo>
                  <a:pt x="7281316" y="0"/>
                </a:lnTo>
                <a:lnTo>
                  <a:pt x="7281316" y="6858000"/>
                </a:lnTo>
                <a:lnTo>
                  <a:pt x="696735" y="6858000"/>
                </a:lnTo>
                <a:lnTo>
                  <a:pt x="690849" y="6842426"/>
                </a:lnTo>
                <a:cubicBezTo>
                  <a:pt x="-65870" y="4704140"/>
                  <a:pt x="-226206" y="2374054"/>
                  <a:pt x="335637" y="94722"/>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89CC0F1E-BAA2-47B1-8F83-7ECB9FD9E0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89558" y="0"/>
            <a:ext cx="6999394" cy="6858000"/>
          </a:xfrm>
          <a:custGeom>
            <a:avLst/>
            <a:gdLst>
              <a:gd name="connsiteX0" fmla="*/ 6999394 w 6999394"/>
              <a:gd name="connsiteY0" fmla="*/ 0 h 6858000"/>
              <a:gd name="connsiteX1" fmla="*/ 6999394 w 6999394"/>
              <a:gd name="connsiteY1" fmla="*/ 6858000 h 6858000"/>
              <a:gd name="connsiteX2" fmla="*/ 717029 w 6999394"/>
              <a:gd name="connsiteY2" fmla="*/ 6858000 h 6858000"/>
              <a:gd name="connsiteX3" fmla="*/ 623642 w 6999394"/>
              <a:gd name="connsiteY3" fmla="*/ 6599363 h 6858000"/>
              <a:gd name="connsiteX4" fmla="*/ 319533 w 6999394"/>
              <a:gd name="connsiteY4" fmla="*/ 193787 h 6858000"/>
              <a:gd name="connsiteX5" fmla="*/ 371685 w 6999394"/>
              <a:gd name="connsiteY5" fmla="*/ 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99394" h="6858000">
                <a:moveTo>
                  <a:pt x="6999394" y="0"/>
                </a:moveTo>
                <a:lnTo>
                  <a:pt x="6999394" y="6858000"/>
                </a:lnTo>
                <a:lnTo>
                  <a:pt x="717029" y="6858000"/>
                </a:lnTo>
                <a:lnTo>
                  <a:pt x="623642" y="6599363"/>
                </a:lnTo>
                <a:cubicBezTo>
                  <a:pt x="-67685" y="4563346"/>
                  <a:pt x="-206622" y="2355719"/>
                  <a:pt x="319533" y="193787"/>
                </a:cubicBezTo>
                <a:lnTo>
                  <a:pt x="371685" y="1"/>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Platshållare för innehåll 2">
            <a:extLst>
              <a:ext uri="{FF2B5EF4-FFF2-40B4-BE49-F238E27FC236}">
                <a16:creationId xmlns:a16="http://schemas.microsoft.com/office/drawing/2014/main" id="{EA2CD334-82D5-4842-B892-D27D3CAA31E8}"/>
              </a:ext>
            </a:extLst>
          </p:cNvPr>
          <p:cNvSpPr>
            <a:spLocks noGrp="1"/>
          </p:cNvSpPr>
          <p:nvPr>
            <p:ph idx="1"/>
          </p:nvPr>
        </p:nvSpPr>
        <p:spPr>
          <a:xfrm>
            <a:off x="6096000" y="1946245"/>
            <a:ext cx="5501834" cy="3555087"/>
          </a:xfrm>
        </p:spPr>
        <p:txBody>
          <a:bodyPr anchor="ctr">
            <a:normAutofit/>
          </a:bodyPr>
          <a:lstStyle/>
          <a:p>
            <a:r>
              <a:rPr lang="sv-SE" sz="2200" dirty="0">
                <a:solidFill>
                  <a:schemeClr val="bg1"/>
                </a:solidFill>
              </a:rPr>
              <a:t>Försäljning i laget sker efter behov (att betala cuper, läger, resor)</a:t>
            </a:r>
          </a:p>
          <a:p>
            <a:r>
              <a:rPr lang="sv-SE" sz="2200" dirty="0">
                <a:solidFill>
                  <a:schemeClr val="bg1"/>
                </a:solidFill>
              </a:rPr>
              <a:t>Lagförsäljning betalas in till lagkassan</a:t>
            </a:r>
            <a:br>
              <a:rPr lang="sv-SE" sz="2200" dirty="0">
                <a:solidFill>
                  <a:schemeClr val="bg1"/>
                </a:solidFill>
              </a:rPr>
            </a:br>
            <a:r>
              <a:rPr lang="sv-SE" sz="2200" dirty="0">
                <a:solidFill>
                  <a:schemeClr val="bg1"/>
                </a:solidFill>
              </a:rPr>
              <a:t>-Ska finansiera aktiviteter</a:t>
            </a:r>
          </a:p>
          <a:p>
            <a:r>
              <a:rPr lang="sv-SE" sz="2200" dirty="0">
                <a:solidFill>
                  <a:schemeClr val="bg1"/>
                </a:solidFill>
              </a:rPr>
              <a:t>Detta måste hanteras/administreras av er föräldrar</a:t>
            </a:r>
          </a:p>
          <a:p>
            <a:r>
              <a:rPr lang="sv-SE" sz="2200" dirty="0">
                <a:solidFill>
                  <a:schemeClr val="bg1"/>
                </a:solidFill>
              </a:rPr>
              <a:t>Klubben har försäljning av lotter 1 ggr/år</a:t>
            </a:r>
            <a:br>
              <a:rPr lang="sv-SE" sz="2200" dirty="0">
                <a:solidFill>
                  <a:schemeClr val="bg1"/>
                </a:solidFill>
              </a:rPr>
            </a:br>
            <a:r>
              <a:rPr lang="sv-SE" sz="2200" dirty="0">
                <a:solidFill>
                  <a:schemeClr val="bg1"/>
                </a:solidFill>
              </a:rPr>
              <a:t>-Inför jul </a:t>
            </a:r>
            <a:br>
              <a:rPr lang="sv-SE" sz="2200" dirty="0">
                <a:solidFill>
                  <a:schemeClr val="bg1"/>
                </a:solidFill>
              </a:rPr>
            </a:br>
            <a:r>
              <a:rPr lang="sv-SE" sz="2200" dirty="0">
                <a:solidFill>
                  <a:schemeClr val="bg1"/>
                </a:solidFill>
              </a:rPr>
              <a:t>-Möjlighet att betala istället för att sälja</a:t>
            </a:r>
          </a:p>
        </p:txBody>
      </p:sp>
    </p:spTree>
    <p:extLst>
      <p:ext uri="{BB962C8B-B14F-4D97-AF65-F5344CB8AC3E}">
        <p14:creationId xmlns:p14="http://schemas.microsoft.com/office/powerpoint/2010/main" val="208761659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B6874E4-5A17-47A6-A1F8-430DAE6FF1FA}"/>
              </a:ext>
            </a:extLst>
          </p:cNvPr>
          <p:cNvSpPr>
            <a:spLocks noGrp="1"/>
          </p:cNvSpPr>
          <p:nvPr>
            <p:ph type="title"/>
          </p:nvPr>
        </p:nvSpPr>
        <p:spPr>
          <a:xfrm>
            <a:off x="804673" y="1445494"/>
            <a:ext cx="3616856" cy="4376572"/>
          </a:xfrm>
        </p:spPr>
        <p:txBody>
          <a:bodyPr anchor="ctr">
            <a:normAutofit/>
          </a:bodyPr>
          <a:lstStyle/>
          <a:p>
            <a:r>
              <a:rPr lang="sv-SE" sz="4800"/>
              <a:t>Regler ekonomi</a:t>
            </a:r>
          </a:p>
        </p:txBody>
      </p:sp>
      <p:sp>
        <p:nvSpPr>
          <p:cNvPr id="8" name="Freeform: Shape 7">
            <a:extLst>
              <a:ext uri="{FF2B5EF4-FFF2-40B4-BE49-F238E27FC236}">
                <a16:creationId xmlns:a16="http://schemas.microsoft.com/office/drawing/2014/main" id="{DFF2AC85-FAA0-4844-813F-83C04D7382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7636" y="0"/>
            <a:ext cx="7281316" cy="6858000"/>
          </a:xfrm>
          <a:custGeom>
            <a:avLst/>
            <a:gdLst>
              <a:gd name="connsiteX0" fmla="*/ 361354 w 7281316"/>
              <a:gd name="connsiteY0" fmla="*/ 0 h 6858000"/>
              <a:gd name="connsiteX1" fmla="*/ 7281316 w 7281316"/>
              <a:gd name="connsiteY1" fmla="*/ 0 h 6858000"/>
              <a:gd name="connsiteX2" fmla="*/ 7281316 w 7281316"/>
              <a:gd name="connsiteY2" fmla="*/ 6858000 h 6858000"/>
              <a:gd name="connsiteX3" fmla="*/ 696735 w 7281316"/>
              <a:gd name="connsiteY3" fmla="*/ 6858000 h 6858000"/>
              <a:gd name="connsiteX4" fmla="*/ 690849 w 7281316"/>
              <a:gd name="connsiteY4" fmla="*/ 6842426 h 6858000"/>
              <a:gd name="connsiteX5" fmla="*/ 335637 w 7281316"/>
              <a:gd name="connsiteY5" fmla="*/ 9472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81316" h="6858000">
                <a:moveTo>
                  <a:pt x="361354" y="0"/>
                </a:moveTo>
                <a:lnTo>
                  <a:pt x="7281316" y="0"/>
                </a:lnTo>
                <a:lnTo>
                  <a:pt x="7281316" y="6858000"/>
                </a:lnTo>
                <a:lnTo>
                  <a:pt x="696735" y="6858000"/>
                </a:lnTo>
                <a:lnTo>
                  <a:pt x="690849" y="6842426"/>
                </a:lnTo>
                <a:cubicBezTo>
                  <a:pt x="-65870" y="4704140"/>
                  <a:pt x="-226206" y="2374054"/>
                  <a:pt x="335637" y="94722"/>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89CC0F1E-BAA2-47B1-8F83-7ECB9FD9E0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89558" y="0"/>
            <a:ext cx="6999394" cy="6858000"/>
          </a:xfrm>
          <a:custGeom>
            <a:avLst/>
            <a:gdLst>
              <a:gd name="connsiteX0" fmla="*/ 6999394 w 6999394"/>
              <a:gd name="connsiteY0" fmla="*/ 0 h 6858000"/>
              <a:gd name="connsiteX1" fmla="*/ 6999394 w 6999394"/>
              <a:gd name="connsiteY1" fmla="*/ 6858000 h 6858000"/>
              <a:gd name="connsiteX2" fmla="*/ 717029 w 6999394"/>
              <a:gd name="connsiteY2" fmla="*/ 6858000 h 6858000"/>
              <a:gd name="connsiteX3" fmla="*/ 623642 w 6999394"/>
              <a:gd name="connsiteY3" fmla="*/ 6599363 h 6858000"/>
              <a:gd name="connsiteX4" fmla="*/ 319533 w 6999394"/>
              <a:gd name="connsiteY4" fmla="*/ 193787 h 6858000"/>
              <a:gd name="connsiteX5" fmla="*/ 371685 w 6999394"/>
              <a:gd name="connsiteY5" fmla="*/ 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99394" h="6858000">
                <a:moveTo>
                  <a:pt x="6999394" y="0"/>
                </a:moveTo>
                <a:lnTo>
                  <a:pt x="6999394" y="6858000"/>
                </a:lnTo>
                <a:lnTo>
                  <a:pt x="717029" y="6858000"/>
                </a:lnTo>
                <a:lnTo>
                  <a:pt x="623642" y="6599363"/>
                </a:lnTo>
                <a:cubicBezTo>
                  <a:pt x="-67685" y="4563346"/>
                  <a:pt x="-206622" y="2355719"/>
                  <a:pt x="319533" y="193787"/>
                </a:cubicBezTo>
                <a:lnTo>
                  <a:pt x="371685" y="1"/>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Platshållare för innehåll 2">
            <a:extLst>
              <a:ext uri="{FF2B5EF4-FFF2-40B4-BE49-F238E27FC236}">
                <a16:creationId xmlns:a16="http://schemas.microsoft.com/office/drawing/2014/main" id="{28877903-40D3-499D-9F26-286C2B26966D}"/>
              </a:ext>
            </a:extLst>
          </p:cNvPr>
          <p:cNvSpPr>
            <a:spLocks noGrp="1"/>
          </p:cNvSpPr>
          <p:nvPr>
            <p:ph idx="1"/>
          </p:nvPr>
        </p:nvSpPr>
        <p:spPr>
          <a:xfrm>
            <a:off x="6096000" y="1399032"/>
            <a:ext cx="5501834" cy="4471416"/>
          </a:xfrm>
        </p:spPr>
        <p:txBody>
          <a:bodyPr anchor="ctr">
            <a:normAutofit/>
          </a:bodyPr>
          <a:lstStyle/>
          <a:p>
            <a:r>
              <a:rPr lang="sv-SE" sz="2200" dirty="0">
                <a:solidFill>
                  <a:schemeClr val="bg1"/>
                </a:solidFill>
              </a:rPr>
              <a:t>När/om någon spelare slutar i laget får denna inte ut ”sin” del ur kassan. </a:t>
            </a:r>
          </a:p>
          <a:p>
            <a:r>
              <a:rPr lang="sv-SE" sz="2200" dirty="0">
                <a:solidFill>
                  <a:schemeClr val="bg1"/>
                </a:solidFill>
              </a:rPr>
              <a:t>Detta rör pengar som ligger på den gemensamma lagkassan och det individuella kontot.</a:t>
            </a:r>
          </a:p>
          <a:p>
            <a:r>
              <a:rPr lang="sv-SE" sz="2200" dirty="0">
                <a:solidFill>
                  <a:schemeClr val="bg1"/>
                </a:solidFill>
              </a:rPr>
              <a:t>Undantaget är de pengar som kan vara inbetalda av familjen till det individuella kontot (skattade privata pengar).</a:t>
            </a:r>
          </a:p>
          <a:p>
            <a:r>
              <a:rPr lang="sv-SE" sz="2200" dirty="0">
                <a:solidFill>
                  <a:schemeClr val="bg1"/>
                </a:solidFill>
              </a:rPr>
              <a:t>Alla pengar som fanns på det individuella lagkontot som tjänats in genom försäljning, gemensamma aktiviteter etc. tillfaller den gemensamma lagkassan.</a:t>
            </a:r>
          </a:p>
        </p:txBody>
      </p:sp>
    </p:spTree>
    <p:extLst>
      <p:ext uri="{BB962C8B-B14F-4D97-AF65-F5344CB8AC3E}">
        <p14:creationId xmlns:p14="http://schemas.microsoft.com/office/powerpoint/2010/main" val="303323937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C8B0ED1-42FF-4988-90B7-09DAB7E99C67}"/>
              </a:ext>
            </a:extLst>
          </p:cNvPr>
          <p:cNvSpPr>
            <a:spLocks noGrp="1"/>
          </p:cNvSpPr>
          <p:nvPr>
            <p:ph type="title"/>
          </p:nvPr>
        </p:nvSpPr>
        <p:spPr>
          <a:xfrm>
            <a:off x="804673" y="1445494"/>
            <a:ext cx="3616856" cy="4376572"/>
          </a:xfrm>
        </p:spPr>
        <p:txBody>
          <a:bodyPr anchor="ctr">
            <a:normAutofit/>
          </a:bodyPr>
          <a:lstStyle/>
          <a:p>
            <a:r>
              <a:rPr lang="sv-SE" sz="3600" dirty="0"/>
              <a:t>TUKTA</a:t>
            </a:r>
          </a:p>
        </p:txBody>
      </p:sp>
      <p:sp>
        <p:nvSpPr>
          <p:cNvPr id="8" name="Freeform: Shape 7">
            <a:extLst>
              <a:ext uri="{FF2B5EF4-FFF2-40B4-BE49-F238E27FC236}">
                <a16:creationId xmlns:a16="http://schemas.microsoft.com/office/drawing/2014/main" id="{DFF2AC85-FAA0-4844-813F-83C04D7382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7636" y="0"/>
            <a:ext cx="7281316" cy="6858000"/>
          </a:xfrm>
          <a:custGeom>
            <a:avLst/>
            <a:gdLst>
              <a:gd name="connsiteX0" fmla="*/ 361354 w 7281316"/>
              <a:gd name="connsiteY0" fmla="*/ 0 h 6858000"/>
              <a:gd name="connsiteX1" fmla="*/ 7281316 w 7281316"/>
              <a:gd name="connsiteY1" fmla="*/ 0 h 6858000"/>
              <a:gd name="connsiteX2" fmla="*/ 7281316 w 7281316"/>
              <a:gd name="connsiteY2" fmla="*/ 6858000 h 6858000"/>
              <a:gd name="connsiteX3" fmla="*/ 696735 w 7281316"/>
              <a:gd name="connsiteY3" fmla="*/ 6858000 h 6858000"/>
              <a:gd name="connsiteX4" fmla="*/ 690849 w 7281316"/>
              <a:gd name="connsiteY4" fmla="*/ 6842426 h 6858000"/>
              <a:gd name="connsiteX5" fmla="*/ 335637 w 7281316"/>
              <a:gd name="connsiteY5" fmla="*/ 9472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81316" h="6858000">
                <a:moveTo>
                  <a:pt x="361354" y="0"/>
                </a:moveTo>
                <a:lnTo>
                  <a:pt x="7281316" y="0"/>
                </a:lnTo>
                <a:lnTo>
                  <a:pt x="7281316" y="6858000"/>
                </a:lnTo>
                <a:lnTo>
                  <a:pt x="696735" y="6858000"/>
                </a:lnTo>
                <a:lnTo>
                  <a:pt x="690849" y="6842426"/>
                </a:lnTo>
                <a:cubicBezTo>
                  <a:pt x="-65870" y="4704140"/>
                  <a:pt x="-226206" y="2374054"/>
                  <a:pt x="335637" y="94722"/>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89CC0F1E-BAA2-47B1-8F83-7ECB9FD9E0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89558" y="0"/>
            <a:ext cx="6999394" cy="6858000"/>
          </a:xfrm>
          <a:custGeom>
            <a:avLst/>
            <a:gdLst>
              <a:gd name="connsiteX0" fmla="*/ 6999394 w 6999394"/>
              <a:gd name="connsiteY0" fmla="*/ 0 h 6858000"/>
              <a:gd name="connsiteX1" fmla="*/ 6999394 w 6999394"/>
              <a:gd name="connsiteY1" fmla="*/ 6858000 h 6858000"/>
              <a:gd name="connsiteX2" fmla="*/ 717029 w 6999394"/>
              <a:gd name="connsiteY2" fmla="*/ 6858000 h 6858000"/>
              <a:gd name="connsiteX3" fmla="*/ 623642 w 6999394"/>
              <a:gd name="connsiteY3" fmla="*/ 6599363 h 6858000"/>
              <a:gd name="connsiteX4" fmla="*/ 319533 w 6999394"/>
              <a:gd name="connsiteY4" fmla="*/ 193787 h 6858000"/>
              <a:gd name="connsiteX5" fmla="*/ 371685 w 6999394"/>
              <a:gd name="connsiteY5" fmla="*/ 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99394" h="6858000">
                <a:moveTo>
                  <a:pt x="6999394" y="0"/>
                </a:moveTo>
                <a:lnTo>
                  <a:pt x="6999394" y="6858000"/>
                </a:lnTo>
                <a:lnTo>
                  <a:pt x="717029" y="6858000"/>
                </a:lnTo>
                <a:lnTo>
                  <a:pt x="623642" y="6599363"/>
                </a:lnTo>
                <a:cubicBezTo>
                  <a:pt x="-67685" y="4563346"/>
                  <a:pt x="-206622" y="2355719"/>
                  <a:pt x="319533" y="193787"/>
                </a:cubicBezTo>
                <a:lnTo>
                  <a:pt x="371685" y="1"/>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Platshållare för innehåll 2">
            <a:extLst>
              <a:ext uri="{FF2B5EF4-FFF2-40B4-BE49-F238E27FC236}">
                <a16:creationId xmlns:a16="http://schemas.microsoft.com/office/drawing/2014/main" id="{44E546F0-1172-40B5-A398-7D3AF9E70A24}"/>
              </a:ext>
            </a:extLst>
          </p:cNvPr>
          <p:cNvSpPr>
            <a:spLocks noGrp="1"/>
          </p:cNvSpPr>
          <p:nvPr>
            <p:ph idx="1"/>
          </p:nvPr>
        </p:nvSpPr>
        <p:spPr>
          <a:xfrm>
            <a:off x="6096000" y="1399032"/>
            <a:ext cx="5927558" cy="4471416"/>
          </a:xfrm>
        </p:spPr>
        <p:txBody>
          <a:bodyPr anchor="ctr">
            <a:normAutofit/>
          </a:bodyPr>
          <a:lstStyle/>
          <a:p>
            <a:pPr lvl="1"/>
            <a:r>
              <a:rPr lang="sv-SE" dirty="0">
                <a:solidFill>
                  <a:schemeClr val="bg1"/>
                </a:solidFill>
              </a:rPr>
              <a:t>Under 2023 tog ledare och spelare fram våra värdeord</a:t>
            </a:r>
          </a:p>
          <a:p>
            <a:pPr lvl="2"/>
            <a:r>
              <a:rPr lang="sv-SE" dirty="0">
                <a:solidFill>
                  <a:schemeClr val="bg1"/>
                </a:solidFill>
              </a:rPr>
              <a:t>Trygghet</a:t>
            </a:r>
          </a:p>
          <a:p>
            <a:pPr lvl="2"/>
            <a:r>
              <a:rPr lang="sv-SE" dirty="0">
                <a:solidFill>
                  <a:schemeClr val="bg1"/>
                </a:solidFill>
              </a:rPr>
              <a:t>Utveckling</a:t>
            </a:r>
          </a:p>
          <a:p>
            <a:pPr lvl="2"/>
            <a:r>
              <a:rPr lang="sv-SE" dirty="0">
                <a:solidFill>
                  <a:schemeClr val="bg1"/>
                </a:solidFill>
              </a:rPr>
              <a:t>Kultur</a:t>
            </a:r>
          </a:p>
          <a:p>
            <a:pPr lvl="2"/>
            <a:r>
              <a:rPr lang="sv-SE" dirty="0">
                <a:solidFill>
                  <a:schemeClr val="bg1"/>
                </a:solidFill>
              </a:rPr>
              <a:t>Tydlighet</a:t>
            </a:r>
          </a:p>
          <a:p>
            <a:pPr lvl="2"/>
            <a:r>
              <a:rPr lang="sv-SE" dirty="0">
                <a:solidFill>
                  <a:schemeClr val="bg1"/>
                </a:solidFill>
              </a:rPr>
              <a:t>Ansvar</a:t>
            </a:r>
          </a:p>
          <a:p>
            <a:pPr lvl="1"/>
            <a:r>
              <a:rPr lang="sv-SE" dirty="0">
                <a:solidFill>
                  <a:schemeClr val="bg1"/>
                </a:solidFill>
              </a:rPr>
              <a:t>Värdeorden är lika viktiga och gäller alla i laget både på och utanför planen </a:t>
            </a:r>
          </a:p>
        </p:txBody>
      </p:sp>
    </p:spTree>
    <p:extLst>
      <p:ext uri="{BB962C8B-B14F-4D97-AF65-F5344CB8AC3E}">
        <p14:creationId xmlns:p14="http://schemas.microsoft.com/office/powerpoint/2010/main" val="2368547635"/>
      </p:ext>
    </p:extLst>
  </p:cSld>
  <p:clrMapOvr>
    <a:overrideClrMapping bg1="dk1" tx1="lt1" bg2="dk2" tx2="lt2" accent1="accent1" accent2="accent2" accent3="accent3" accent4="accent4" accent5="accent5" accent6="accent6" hlink="hlink" folHlink="folHlink"/>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FDCCA69-96B8-4FD0-9853-5FC05DF73EC9}"/>
              </a:ext>
            </a:extLst>
          </p:cNvPr>
          <p:cNvSpPr>
            <a:spLocks noGrp="1"/>
          </p:cNvSpPr>
          <p:nvPr>
            <p:ph type="title"/>
          </p:nvPr>
        </p:nvSpPr>
        <p:spPr>
          <a:xfrm>
            <a:off x="804673" y="1445494"/>
            <a:ext cx="3616856" cy="4376572"/>
          </a:xfrm>
        </p:spPr>
        <p:txBody>
          <a:bodyPr anchor="ctr">
            <a:normAutofit/>
          </a:bodyPr>
          <a:lstStyle/>
          <a:p>
            <a:r>
              <a:rPr lang="sv-SE" sz="4800" dirty="0"/>
              <a:t>Varför?</a:t>
            </a:r>
          </a:p>
        </p:txBody>
      </p:sp>
      <p:sp>
        <p:nvSpPr>
          <p:cNvPr id="8" name="Freeform: Shape 7">
            <a:extLst>
              <a:ext uri="{FF2B5EF4-FFF2-40B4-BE49-F238E27FC236}">
                <a16:creationId xmlns:a16="http://schemas.microsoft.com/office/drawing/2014/main" id="{DFF2AC85-FAA0-4844-813F-83C04D7382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7636" y="0"/>
            <a:ext cx="7281316" cy="6858000"/>
          </a:xfrm>
          <a:custGeom>
            <a:avLst/>
            <a:gdLst>
              <a:gd name="connsiteX0" fmla="*/ 361354 w 7281316"/>
              <a:gd name="connsiteY0" fmla="*/ 0 h 6858000"/>
              <a:gd name="connsiteX1" fmla="*/ 7281316 w 7281316"/>
              <a:gd name="connsiteY1" fmla="*/ 0 h 6858000"/>
              <a:gd name="connsiteX2" fmla="*/ 7281316 w 7281316"/>
              <a:gd name="connsiteY2" fmla="*/ 6858000 h 6858000"/>
              <a:gd name="connsiteX3" fmla="*/ 696735 w 7281316"/>
              <a:gd name="connsiteY3" fmla="*/ 6858000 h 6858000"/>
              <a:gd name="connsiteX4" fmla="*/ 690849 w 7281316"/>
              <a:gd name="connsiteY4" fmla="*/ 6842426 h 6858000"/>
              <a:gd name="connsiteX5" fmla="*/ 335637 w 7281316"/>
              <a:gd name="connsiteY5" fmla="*/ 9472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81316" h="6858000">
                <a:moveTo>
                  <a:pt x="361354" y="0"/>
                </a:moveTo>
                <a:lnTo>
                  <a:pt x="7281316" y="0"/>
                </a:lnTo>
                <a:lnTo>
                  <a:pt x="7281316" y="6858000"/>
                </a:lnTo>
                <a:lnTo>
                  <a:pt x="696735" y="6858000"/>
                </a:lnTo>
                <a:lnTo>
                  <a:pt x="690849" y="6842426"/>
                </a:lnTo>
                <a:cubicBezTo>
                  <a:pt x="-65870" y="4704140"/>
                  <a:pt x="-226206" y="2374054"/>
                  <a:pt x="335637" y="94722"/>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89CC0F1E-BAA2-47B1-8F83-7ECB9FD9E0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89558" y="0"/>
            <a:ext cx="6999394" cy="6858000"/>
          </a:xfrm>
          <a:custGeom>
            <a:avLst/>
            <a:gdLst>
              <a:gd name="connsiteX0" fmla="*/ 6999394 w 6999394"/>
              <a:gd name="connsiteY0" fmla="*/ 0 h 6858000"/>
              <a:gd name="connsiteX1" fmla="*/ 6999394 w 6999394"/>
              <a:gd name="connsiteY1" fmla="*/ 6858000 h 6858000"/>
              <a:gd name="connsiteX2" fmla="*/ 717029 w 6999394"/>
              <a:gd name="connsiteY2" fmla="*/ 6858000 h 6858000"/>
              <a:gd name="connsiteX3" fmla="*/ 623642 w 6999394"/>
              <a:gd name="connsiteY3" fmla="*/ 6599363 h 6858000"/>
              <a:gd name="connsiteX4" fmla="*/ 319533 w 6999394"/>
              <a:gd name="connsiteY4" fmla="*/ 193787 h 6858000"/>
              <a:gd name="connsiteX5" fmla="*/ 371685 w 6999394"/>
              <a:gd name="connsiteY5" fmla="*/ 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99394" h="6858000">
                <a:moveTo>
                  <a:pt x="6999394" y="0"/>
                </a:moveTo>
                <a:lnTo>
                  <a:pt x="6999394" y="6858000"/>
                </a:lnTo>
                <a:lnTo>
                  <a:pt x="717029" y="6858000"/>
                </a:lnTo>
                <a:lnTo>
                  <a:pt x="623642" y="6599363"/>
                </a:lnTo>
                <a:cubicBezTo>
                  <a:pt x="-67685" y="4563346"/>
                  <a:pt x="-206622" y="2355719"/>
                  <a:pt x="319533" y="193787"/>
                </a:cubicBezTo>
                <a:lnTo>
                  <a:pt x="371685" y="1"/>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Platshållare för innehåll 2">
            <a:extLst>
              <a:ext uri="{FF2B5EF4-FFF2-40B4-BE49-F238E27FC236}">
                <a16:creationId xmlns:a16="http://schemas.microsoft.com/office/drawing/2014/main" id="{44B22831-2656-4CE6-A00C-80DBFC761BDE}"/>
              </a:ext>
            </a:extLst>
          </p:cNvPr>
          <p:cNvSpPr>
            <a:spLocks noGrp="1"/>
          </p:cNvSpPr>
          <p:nvPr>
            <p:ph idx="1"/>
          </p:nvPr>
        </p:nvSpPr>
        <p:spPr>
          <a:xfrm>
            <a:off x="6096000" y="1399032"/>
            <a:ext cx="5501834" cy="4471416"/>
          </a:xfrm>
        </p:spPr>
        <p:txBody>
          <a:bodyPr anchor="ctr">
            <a:normAutofit/>
          </a:bodyPr>
          <a:lstStyle/>
          <a:p>
            <a:pPr>
              <a:spcAft>
                <a:spcPts val="800"/>
              </a:spcAft>
            </a:pPr>
            <a:r>
              <a:rPr lang="sv-SE"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Skapa trygghet</a:t>
            </a:r>
          </a:p>
          <a:p>
            <a:pPr>
              <a:spcAft>
                <a:spcPts val="800"/>
              </a:spcAft>
            </a:pPr>
            <a:r>
              <a:rPr lang="sv-SE" sz="1800" dirty="0">
                <a:solidFill>
                  <a:schemeClr val="bg1"/>
                </a:solidFill>
                <a:latin typeface="Calibri" panose="020F0502020204030204" pitchFamily="34" charset="0"/>
                <a:ea typeface="Calibri" panose="020F0502020204030204" pitchFamily="34" charset="0"/>
                <a:cs typeface="Times New Roman" panose="02020603050405020304" pitchFamily="18" charset="0"/>
              </a:rPr>
              <a:t>Växa som människa</a:t>
            </a:r>
            <a:endParaRPr lang="sv-SE"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spcAft>
                <a:spcPts val="800"/>
              </a:spcAft>
            </a:pPr>
            <a:r>
              <a:rPr lang="sv-SE" sz="1800" dirty="0">
                <a:solidFill>
                  <a:schemeClr val="bg1"/>
                </a:solidFill>
                <a:latin typeface="Calibri" panose="020F0502020204030204" pitchFamily="34" charset="0"/>
                <a:ea typeface="Calibri" panose="020F0502020204030204" pitchFamily="34" charset="0"/>
                <a:cs typeface="Times New Roman" panose="02020603050405020304" pitchFamily="18" charset="0"/>
              </a:rPr>
              <a:t>Är man trygg och växer som människa utvecklas man</a:t>
            </a:r>
          </a:p>
          <a:p>
            <a:pPr>
              <a:spcAft>
                <a:spcPts val="800"/>
              </a:spcAft>
            </a:pPr>
            <a:r>
              <a:rPr lang="sv-SE"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Utvecklas man blir man bättre</a:t>
            </a:r>
          </a:p>
          <a:p>
            <a:pPr>
              <a:spcAft>
                <a:spcPts val="800"/>
              </a:spcAft>
            </a:pPr>
            <a:r>
              <a:rPr lang="sv-SE" sz="1800" dirty="0">
                <a:solidFill>
                  <a:schemeClr val="bg1"/>
                </a:solidFill>
                <a:latin typeface="Calibri" panose="020F0502020204030204" pitchFamily="34" charset="0"/>
                <a:ea typeface="Calibri" panose="020F0502020204030204" pitchFamily="34" charset="0"/>
                <a:cs typeface="Times New Roman" panose="02020603050405020304" pitchFamily="18" charset="0"/>
              </a:rPr>
              <a:t>Blir en spelare bättre blir laget bättre</a:t>
            </a:r>
          </a:p>
          <a:p>
            <a:pPr>
              <a:spcAft>
                <a:spcPts val="800"/>
              </a:spcAft>
            </a:pPr>
            <a:r>
              <a:rPr lang="sv-SE"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Blir laget bättre vinner vi mer</a:t>
            </a:r>
          </a:p>
          <a:p>
            <a:pPr>
              <a:spcAft>
                <a:spcPts val="800"/>
              </a:spcAft>
            </a:pPr>
            <a:r>
              <a:rPr lang="sv-SE" sz="1800" dirty="0">
                <a:solidFill>
                  <a:schemeClr val="bg1"/>
                </a:solidFill>
                <a:latin typeface="Calibri" panose="020F0502020204030204" pitchFamily="34" charset="0"/>
                <a:ea typeface="Calibri" panose="020F0502020204030204" pitchFamily="34" charset="0"/>
                <a:cs typeface="Times New Roman" panose="02020603050405020304" pitchFamily="18" charset="0"/>
              </a:rPr>
              <a:t>Vinner man blir man glad och växer som människa</a:t>
            </a:r>
            <a:br>
              <a:rPr lang="sv-SE" sz="1800" dirty="0">
                <a:solidFill>
                  <a:schemeClr val="bg1"/>
                </a:solidFill>
                <a:latin typeface="Calibri" panose="020F0502020204030204" pitchFamily="34" charset="0"/>
                <a:ea typeface="Calibri" panose="020F0502020204030204" pitchFamily="34" charset="0"/>
                <a:cs typeface="Times New Roman" panose="02020603050405020304" pitchFamily="18" charset="0"/>
              </a:rPr>
            </a:br>
            <a:r>
              <a:rPr lang="sv-SE" sz="1800" dirty="0">
                <a:solidFill>
                  <a:schemeClr val="bg1"/>
                </a:solidFill>
                <a:latin typeface="Calibri" panose="020F0502020204030204" pitchFamily="34" charset="0"/>
                <a:ea typeface="Calibri" panose="020F0502020204030204" pitchFamily="34" charset="0"/>
                <a:cs typeface="Times New Roman" panose="02020603050405020304" pitchFamily="18" charset="0"/>
              </a:rPr>
              <a:t>-Även utanför handbollen</a:t>
            </a:r>
          </a:p>
          <a:p>
            <a:pPr>
              <a:spcAft>
                <a:spcPts val="800"/>
              </a:spcAft>
            </a:pPr>
            <a:r>
              <a:rPr lang="sv-SE" sz="1800" dirty="0">
                <a:solidFill>
                  <a:schemeClr val="bg1"/>
                </a:solidFill>
                <a:latin typeface="Calibri" panose="020F0502020204030204" pitchFamily="34" charset="0"/>
                <a:ea typeface="Calibri" panose="020F0502020204030204" pitchFamily="34" charset="0"/>
                <a:cs typeface="Times New Roman" panose="02020603050405020304" pitchFamily="18" charset="0"/>
              </a:rPr>
              <a:t>Är man trygg och har roligt i vårt lag spelar man handboll länge och får på så sätt en meningsfull fritid</a:t>
            </a:r>
          </a:p>
        </p:txBody>
      </p:sp>
    </p:spTree>
    <p:extLst>
      <p:ext uri="{BB962C8B-B14F-4D97-AF65-F5344CB8AC3E}">
        <p14:creationId xmlns:p14="http://schemas.microsoft.com/office/powerpoint/2010/main" val="180272929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FDCCA69-96B8-4FD0-9853-5FC05DF73EC9}"/>
              </a:ext>
            </a:extLst>
          </p:cNvPr>
          <p:cNvSpPr>
            <a:spLocks noGrp="1"/>
          </p:cNvSpPr>
          <p:nvPr>
            <p:ph type="title"/>
          </p:nvPr>
        </p:nvSpPr>
        <p:spPr>
          <a:xfrm>
            <a:off x="804673" y="1445494"/>
            <a:ext cx="3616856" cy="4376572"/>
          </a:xfrm>
        </p:spPr>
        <p:txBody>
          <a:bodyPr anchor="ctr">
            <a:normAutofit/>
          </a:bodyPr>
          <a:lstStyle/>
          <a:p>
            <a:r>
              <a:rPr lang="sv-SE" sz="4800" dirty="0"/>
              <a:t>Hur?</a:t>
            </a:r>
          </a:p>
        </p:txBody>
      </p:sp>
      <p:sp>
        <p:nvSpPr>
          <p:cNvPr id="8" name="Freeform: Shape 7">
            <a:extLst>
              <a:ext uri="{FF2B5EF4-FFF2-40B4-BE49-F238E27FC236}">
                <a16:creationId xmlns:a16="http://schemas.microsoft.com/office/drawing/2014/main" id="{DFF2AC85-FAA0-4844-813F-83C04D7382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7636" y="0"/>
            <a:ext cx="7281316" cy="6858000"/>
          </a:xfrm>
          <a:custGeom>
            <a:avLst/>
            <a:gdLst>
              <a:gd name="connsiteX0" fmla="*/ 361354 w 7281316"/>
              <a:gd name="connsiteY0" fmla="*/ 0 h 6858000"/>
              <a:gd name="connsiteX1" fmla="*/ 7281316 w 7281316"/>
              <a:gd name="connsiteY1" fmla="*/ 0 h 6858000"/>
              <a:gd name="connsiteX2" fmla="*/ 7281316 w 7281316"/>
              <a:gd name="connsiteY2" fmla="*/ 6858000 h 6858000"/>
              <a:gd name="connsiteX3" fmla="*/ 696735 w 7281316"/>
              <a:gd name="connsiteY3" fmla="*/ 6858000 h 6858000"/>
              <a:gd name="connsiteX4" fmla="*/ 690849 w 7281316"/>
              <a:gd name="connsiteY4" fmla="*/ 6842426 h 6858000"/>
              <a:gd name="connsiteX5" fmla="*/ 335637 w 7281316"/>
              <a:gd name="connsiteY5" fmla="*/ 9472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81316" h="6858000">
                <a:moveTo>
                  <a:pt x="361354" y="0"/>
                </a:moveTo>
                <a:lnTo>
                  <a:pt x="7281316" y="0"/>
                </a:lnTo>
                <a:lnTo>
                  <a:pt x="7281316" y="6858000"/>
                </a:lnTo>
                <a:lnTo>
                  <a:pt x="696735" y="6858000"/>
                </a:lnTo>
                <a:lnTo>
                  <a:pt x="690849" y="6842426"/>
                </a:lnTo>
                <a:cubicBezTo>
                  <a:pt x="-65870" y="4704140"/>
                  <a:pt x="-226206" y="2374054"/>
                  <a:pt x="335637" y="94722"/>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89CC0F1E-BAA2-47B1-8F83-7ECB9FD9E0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89558" y="0"/>
            <a:ext cx="6999394" cy="6858000"/>
          </a:xfrm>
          <a:custGeom>
            <a:avLst/>
            <a:gdLst>
              <a:gd name="connsiteX0" fmla="*/ 6999394 w 6999394"/>
              <a:gd name="connsiteY0" fmla="*/ 0 h 6858000"/>
              <a:gd name="connsiteX1" fmla="*/ 6999394 w 6999394"/>
              <a:gd name="connsiteY1" fmla="*/ 6858000 h 6858000"/>
              <a:gd name="connsiteX2" fmla="*/ 717029 w 6999394"/>
              <a:gd name="connsiteY2" fmla="*/ 6858000 h 6858000"/>
              <a:gd name="connsiteX3" fmla="*/ 623642 w 6999394"/>
              <a:gd name="connsiteY3" fmla="*/ 6599363 h 6858000"/>
              <a:gd name="connsiteX4" fmla="*/ 319533 w 6999394"/>
              <a:gd name="connsiteY4" fmla="*/ 193787 h 6858000"/>
              <a:gd name="connsiteX5" fmla="*/ 371685 w 6999394"/>
              <a:gd name="connsiteY5" fmla="*/ 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99394" h="6858000">
                <a:moveTo>
                  <a:pt x="6999394" y="0"/>
                </a:moveTo>
                <a:lnTo>
                  <a:pt x="6999394" y="6858000"/>
                </a:lnTo>
                <a:lnTo>
                  <a:pt x="717029" y="6858000"/>
                </a:lnTo>
                <a:lnTo>
                  <a:pt x="623642" y="6599363"/>
                </a:lnTo>
                <a:cubicBezTo>
                  <a:pt x="-67685" y="4563346"/>
                  <a:pt x="-206622" y="2355719"/>
                  <a:pt x="319533" y="193787"/>
                </a:cubicBezTo>
                <a:lnTo>
                  <a:pt x="371685" y="1"/>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Platshållare för innehåll 2">
            <a:extLst>
              <a:ext uri="{FF2B5EF4-FFF2-40B4-BE49-F238E27FC236}">
                <a16:creationId xmlns:a16="http://schemas.microsoft.com/office/drawing/2014/main" id="{44B22831-2656-4CE6-A00C-80DBFC761BDE}"/>
              </a:ext>
            </a:extLst>
          </p:cNvPr>
          <p:cNvSpPr>
            <a:spLocks noGrp="1"/>
          </p:cNvSpPr>
          <p:nvPr>
            <p:ph idx="1"/>
          </p:nvPr>
        </p:nvSpPr>
        <p:spPr>
          <a:xfrm>
            <a:off x="6096000" y="1399032"/>
            <a:ext cx="5908646" cy="4471416"/>
          </a:xfrm>
        </p:spPr>
        <p:txBody>
          <a:bodyPr anchor="ctr">
            <a:normAutofit/>
          </a:bodyPr>
          <a:lstStyle/>
          <a:p>
            <a:pPr>
              <a:spcAft>
                <a:spcPts val="800"/>
              </a:spcAft>
            </a:pPr>
            <a:r>
              <a:rPr lang="sv-SE" sz="2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Varje värdeord har ett syfte och </a:t>
            </a:r>
            <a:r>
              <a:rPr lang="sv-SE" sz="2200" dirty="0">
                <a:solidFill>
                  <a:schemeClr val="bg1"/>
                </a:solidFill>
                <a:latin typeface="Calibri" panose="020F0502020204030204" pitchFamily="34" charset="0"/>
                <a:ea typeface="Calibri" panose="020F0502020204030204" pitchFamily="34" charset="0"/>
                <a:cs typeface="Times New Roman" panose="02020603050405020304" pitchFamily="18" charset="0"/>
              </a:rPr>
              <a:t>flera</a:t>
            </a:r>
            <a:r>
              <a:rPr lang="sv-SE" sz="2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aktiviteter</a:t>
            </a:r>
          </a:p>
          <a:p>
            <a:pPr>
              <a:spcAft>
                <a:spcPts val="800"/>
              </a:spcAft>
            </a:pPr>
            <a:r>
              <a:rPr lang="sv-SE" sz="2200" dirty="0">
                <a:solidFill>
                  <a:schemeClr val="bg1"/>
                </a:solidFill>
                <a:latin typeface="Calibri" panose="020F0502020204030204" pitchFamily="34" charset="0"/>
                <a:ea typeface="Calibri" panose="020F0502020204030204" pitchFamily="34" charset="0"/>
                <a:cs typeface="Times New Roman" panose="02020603050405020304" pitchFamily="18" charset="0"/>
              </a:rPr>
              <a:t>Dessa påminner vi spelare om på träningar och inför matcher och cuper. Ibland tar vi upp dem på förekommen anledning. </a:t>
            </a:r>
          </a:p>
          <a:p>
            <a:pPr>
              <a:spcAft>
                <a:spcPts val="800"/>
              </a:spcAft>
            </a:pPr>
            <a:r>
              <a:rPr lang="sv-SE" sz="2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Vi genomför samlingar där vi pratar om händelser där vi kan peka på bra/dåligt utifrån våra värdeord</a:t>
            </a:r>
          </a:p>
          <a:p>
            <a:pPr>
              <a:spcAft>
                <a:spcPts val="800"/>
              </a:spcAft>
            </a:pPr>
            <a:r>
              <a:rPr lang="sv-SE" sz="2200" dirty="0">
                <a:solidFill>
                  <a:schemeClr val="bg1"/>
                </a:solidFill>
                <a:latin typeface="Calibri" panose="020F0502020204030204" pitchFamily="34" charset="0"/>
                <a:ea typeface="Calibri" panose="020F0502020204030204" pitchFamily="34" charset="0"/>
                <a:cs typeface="Times New Roman" panose="02020603050405020304" pitchFamily="18" charset="0"/>
              </a:rPr>
              <a:t>Spelarna får själva ta fram aktiviteter utifrån TUKTA</a:t>
            </a:r>
          </a:p>
        </p:txBody>
      </p:sp>
    </p:spTree>
    <p:extLst>
      <p:ext uri="{BB962C8B-B14F-4D97-AF65-F5344CB8AC3E}">
        <p14:creationId xmlns:p14="http://schemas.microsoft.com/office/powerpoint/2010/main" val="405042621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4883235-6F95-4DDC-ACB8-46C1FA444B8B}"/>
              </a:ext>
            </a:extLst>
          </p:cNvPr>
          <p:cNvSpPr>
            <a:spLocks noGrp="1"/>
          </p:cNvSpPr>
          <p:nvPr>
            <p:ph type="title"/>
          </p:nvPr>
        </p:nvSpPr>
        <p:spPr>
          <a:xfrm>
            <a:off x="332509" y="1445494"/>
            <a:ext cx="4414982" cy="4376572"/>
          </a:xfrm>
        </p:spPr>
        <p:txBody>
          <a:bodyPr anchor="ctr">
            <a:normAutofit/>
          </a:bodyPr>
          <a:lstStyle/>
          <a:p>
            <a:r>
              <a:rPr lang="sv-SE" sz="4800" dirty="0"/>
              <a:t>Kommunikation och plattformar</a:t>
            </a:r>
          </a:p>
        </p:txBody>
      </p:sp>
      <p:sp>
        <p:nvSpPr>
          <p:cNvPr id="8" name="Freeform: Shape 7">
            <a:extLst>
              <a:ext uri="{FF2B5EF4-FFF2-40B4-BE49-F238E27FC236}">
                <a16:creationId xmlns:a16="http://schemas.microsoft.com/office/drawing/2014/main" id="{DFF2AC85-FAA0-4844-813F-83C04D7382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7636" y="0"/>
            <a:ext cx="7281316" cy="6858000"/>
          </a:xfrm>
          <a:custGeom>
            <a:avLst/>
            <a:gdLst>
              <a:gd name="connsiteX0" fmla="*/ 361354 w 7281316"/>
              <a:gd name="connsiteY0" fmla="*/ 0 h 6858000"/>
              <a:gd name="connsiteX1" fmla="*/ 7281316 w 7281316"/>
              <a:gd name="connsiteY1" fmla="*/ 0 h 6858000"/>
              <a:gd name="connsiteX2" fmla="*/ 7281316 w 7281316"/>
              <a:gd name="connsiteY2" fmla="*/ 6858000 h 6858000"/>
              <a:gd name="connsiteX3" fmla="*/ 696735 w 7281316"/>
              <a:gd name="connsiteY3" fmla="*/ 6858000 h 6858000"/>
              <a:gd name="connsiteX4" fmla="*/ 690849 w 7281316"/>
              <a:gd name="connsiteY4" fmla="*/ 6842426 h 6858000"/>
              <a:gd name="connsiteX5" fmla="*/ 335637 w 7281316"/>
              <a:gd name="connsiteY5" fmla="*/ 9472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81316" h="6858000">
                <a:moveTo>
                  <a:pt x="361354" y="0"/>
                </a:moveTo>
                <a:lnTo>
                  <a:pt x="7281316" y="0"/>
                </a:lnTo>
                <a:lnTo>
                  <a:pt x="7281316" y="6858000"/>
                </a:lnTo>
                <a:lnTo>
                  <a:pt x="696735" y="6858000"/>
                </a:lnTo>
                <a:lnTo>
                  <a:pt x="690849" y="6842426"/>
                </a:lnTo>
                <a:cubicBezTo>
                  <a:pt x="-65870" y="4704140"/>
                  <a:pt x="-226206" y="2374054"/>
                  <a:pt x="335637" y="94722"/>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89CC0F1E-BAA2-47B1-8F83-7ECB9FD9E0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89558" y="0"/>
            <a:ext cx="6999394" cy="6858000"/>
          </a:xfrm>
          <a:custGeom>
            <a:avLst/>
            <a:gdLst>
              <a:gd name="connsiteX0" fmla="*/ 6999394 w 6999394"/>
              <a:gd name="connsiteY0" fmla="*/ 0 h 6858000"/>
              <a:gd name="connsiteX1" fmla="*/ 6999394 w 6999394"/>
              <a:gd name="connsiteY1" fmla="*/ 6858000 h 6858000"/>
              <a:gd name="connsiteX2" fmla="*/ 717029 w 6999394"/>
              <a:gd name="connsiteY2" fmla="*/ 6858000 h 6858000"/>
              <a:gd name="connsiteX3" fmla="*/ 623642 w 6999394"/>
              <a:gd name="connsiteY3" fmla="*/ 6599363 h 6858000"/>
              <a:gd name="connsiteX4" fmla="*/ 319533 w 6999394"/>
              <a:gd name="connsiteY4" fmla="*/ 193787 h 6858000"/>
              <a:gd name="connsiteX5" fmla="*/ 371685 w 6999394"/>
              <a:gd name="connsiteY5" fmla="*/ 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99394" h="6858000">
                <a:moveTo>
                  <a:pt x="6999394" y="0"/>
                </a:moveTo>
                <a:lnTo>
                  <a:pt x="6999394" y="6858000"/>
                </a:lnTo>
                <a:lnTo>
                  <a:pt x="717029" y="6858000"/>
                </a:lnTo>
                <a:lnTo>
                  <a:pt x="623642" y="6599363"/>
                </a:lnTo>
                <a:cubicBezTo>
                  <a:pt x="-67685" y="4563346"/>
                  <a:pt x="-206622" y="2355719"/>
                  <a:pt x="319533" y="193787"/>
                </a:cubicBezTo>
                <a:lnTo>
                  <a:pt x="371685" y="1"/>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Platshållare för innehåll 2">
            <a:extLst>
              <a:ext uri="{FF2B5EF4-FFF2-40B4-BE49-F238E27FC236}">
                <a16:creationId xmlns:a16="http://schemas.microsoft.com/office/drawing/2014/main" id="{45A0F4A0-FBE3-4D32-9E09-874026D4E088}"/>
              </a:ext>
            </a:extLst>
          </p:cNvPr>
          <p:cNvSpPr>
            <a:spLocks noGrp="1"/>
          </p:cNvSpPr>
          <p:nvPr>
            <p:ph idx="1"/>
          </p:nvPr>
        </p:nvSpPr>
        <p:spPr>
          <a:xfrm>
            <a:off x="6096000" y="1399032"/>
            <a:ext cx="5501834" cy="4471416"/>
          </a:xfrm>
        </p:spPr>
        <p:txBody>
          <a:bodyPr anchor="ctr">
            <a:normAutofit fontScale="85000" lnSpcReduction="20000"/>
          </a:bodyPr>
          <a:lstStyle/>
          <a:p>
            <a:pPr>
              <a:lnSpc>
                <a:spcPct val="107000"/>
              </a:lnSpc>
              <a:spcAft>
                <a:spcPts val="800"/>
              </a:spcAft>
            </a:pPr>
            <a:r>
              <a:rPr lang="sv-SE" sz="1800" b="1"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Sportadmin</a:t>
            </a:r>
            <a:r>
              <a:rPr lang="sv-SE"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 Kallelser till matcher och mejlutskick</a:t>
            </a:r>
          </a:p>
          <a:p>
            <a:pPr>
              <a:lnSpc>
                <a:spcPct val="107000"/>
              </a:lnSpc>
              <a:spcAft>
                <a:spcPts val="800"/>
              </a:spcAft>
            </a:pPr>
            <a:r>
              <a:rPr lang="sv-SE" sz="18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Hemsida</a:t>
            </a:r>
            <a:r>
              <a:rPr lang="sv-SE"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 Laget har en egen sida som är publik. Schema, kontaktuppgifter, lagbild, övrig officiell information. </a:t>
            </a:r>
          </a:p>
          <a:p>
            <a:pPr>
              <a:lnSpc>
                <a:spcPct val="107000"/>
              </a:lnSpc>
              <a:spcAft>
                <a:spcPts val="800"/>
              </a:spcAft>
            </a:pPr>
            <a:r>
              <a:rPr lang="sv-SE" sz="1800" b="1"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Instagram</a:t>
            </a:r>
            <a:r>
              <a:rPr lang="sv-SE"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 En officiell kanal med andra lag i andra klubbar och inom Baltichov. </a:t>
            </a:r>
            <a:r>
              <a:rPr lang="sv-SE"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i</a:t>
            </a:r>
            <a:r>
              <a:rPr lang="sv-SE" sz="18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kbaltichov_flickor2013</a:t>
            </a:r>
            <a:br>
              <a:rPr lang="sv-SE" sz="18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br>
            <a:r>
              <a:rPr lang="sv-SE" sz="1800" dirty="0">
                <a:solidFill>
                  <a:schemeClr val="bg1"/>
                </a:solidFill>
                <a:latin typeface="Calibri" panose="020F0502020204030204" pitchFamily="34" charset="0"/>
                <a:ea typeface="Calibri" panose="020F0502020204030204" pitchFamily="34" charset="0"/>
                <a:cs typeface="Times New Roman" panose="02020603050405020304" pitchFamily="18" charset="0"/>
              </a:rPr>
              <a:t>Medlemskap efter godkännande.</a:t>
            </a:r>
            <a:endParaRPr lang="sv-SE"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sz="18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Facebook</a:t>
            </a:r>
            <a:r>
              <a:rPr lang="sv-SE"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 Rent internt och enbart i syfte att sprida snabb information eller dela med oss av bilder från aktiviteter, matcher, cuper etc. som allas barn deltar i på ett positivt sätt.</a:t>
            </a:r>
            <a:br>
              <a:rPr lang="sv-SE"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br>
            <a:r>
              <a:rPr lang="sv-SE"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Inga meddelande om frånvaro!</a:t>
            </a:r>
            <a:br>
              <a:rPr lang="sv-SE"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br>
            <a:r>
              <a:rPr lang="sv-SE"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Sök: </a:t>
            </a:r>
            <a:r>
              <a:rPr lang="sv-SE"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IK Baltichov Flickor 2013 –föräldragrupp</a:t>
            </a:r>
            <a:br>
              <a:rPr lang="sv-SE"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br>
            <a:r>
              <a:rPr lang="sv-SE"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Medlemskap efter godkännande.</a:t>
            </a:r>
            <a:endParaRPr lang="sv-SE"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sz="18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Mejl </a:t>
            </a:r>
            <a:r>
              <a:rPr lang="sv-SE"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Internt och med kansli, andra lag i klubben, med andra lag i andra klubbar, förbundet, cuparrangörer. </a:t>
            </a:r>
          </a:p>
          <a:p>
            <a:pPr>
              <a:lnSpc>
                <a:spcPct val="107000"/>
              </a:lnSpc>
              <a:spcAft>
                <a:spcPts val="800"/>
              </a:spcAft>
            </a:pPr>
            <a:r>
              <a:rPr lang="sv-SE" sz="18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SMS/Telefon </a:t>
            </a:r>
            <a:r>
              <a:rPr lang="sv-SE" sz="1800" dirty="0">
                <a:solidFill>
                  <a:schemeClr val="bg1"/>
                </a:solidFill>
                <a:latin typeface="Calibri" panose="020F0502020204030204" pitchFamily="34" charset="0"/>
                <a:ea typeface="Calibri" panose="020F0502020204030204" pitchFamily="34" charset="0"/>
                <a:cs typeface="Times New Roman" panose="02020603050405020304" pitchFamily="18" charset="0"/>
              </a:rPr>
              <a:t>– Vid frågor eller frånvaro.</a:t>
            </a:r>
            <a:endParaRPr lang="sv-SE"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2266099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C8B0ED1-42FF-4988-90B7-09DAB7E99C67}"/>
              </a:ext>
            </a:extLst>
          </p:cNvPr>
          <p:cNvSpPr>
            <a:spLocks noGrp="1"/>
          </p:cNvSpPr>
          <p:nvPr>
            <p:ph type="title"/>
          </p:nvPr>
        </p:nvSpPr>
        <p:spPr>
          <a:xfrm>
            <a:off x="804673" y="1445494"/>
            <a:ext cx="3616856" cy="4376572"/>
          </a:xfrm>
        </p:spPr>
        <p:txBody>
          <a:bodyPr anchor="ctr">
            <a:normAutofit/>
          </a:bodyPr>
          <a:lstStyle/>
          <a:p>
            <a:r>
              <a:rPr lang="sv-SE" sz="3600" dirty="0"/>
              <a:t>Kläder</a:t>
            </a:r>
          </a:p>
        </p:txBody>
      </p:sp>
      <p:sp>
        <p:nvSpPr>
          <p:cNvPr id="8" name="Freeform: Shape 7">
            <a:extLst>
              <a:ext uri="{FF2B5EF4-FFF2-40B4-BE49-F238E27FC236}">
                <a16:creationId xmlns:a16="http://schemas.microsoft.com/office/drawing/2014/main" id="{DFF2AC85-FAA0-4844-813F-83C04D7382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7636" y="0"/>
            <a:ext cx="7281316" cy="6858000"/>
          </a:xfrm>
          <a:custGeom>
            <a:avLst/>
            <a:gdLst>
              <a:gd name="connsiteX0" fmla="*/ 361354 w 7281316"/>
              <a:gd name="connsiteY0" fmla="*/ 0 h 6858000"/>
              <a:gd name="connsiteX1" fmla="*/ 7281316 w 7281316"/>
              <a:gd name="connsiteY1" fmla="*/ 0 h 6858000"/>
              <a:gd name="connsiteX2" fmla="*/ 7281316 w 7281316"/>
              <a:gd name="connsiteY2" fmla="*/ 6858000 h 6858000"/>
              <a:gd name="connsiteX3" fmla="*/ 696735 w 7281316"/>
              <a:gd name="connsiteY3" fmla="*/ 6858000 h 6858000"/>
              <a:gd name="connsiteX4" fmla="*/ 690849 w 7281316"/>
              <a:gd name="connsiteY4" fmla="*/ 6842426 h 6858000"/>
              <a:gd name="connsiteX5" fmla="*/ 335637 w 7281316"/>
              <a:gd name="connsiteY5" fmla="*/ 9472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81316" h="6858000">
                <a:moveTo>
                  <a:pt x="361354" y="0"/>
                </a:moveTo>
                <a:lnTo>
                  <a:pt x="7281316" y="0"/>
                </a:lnTo>
                <a:lnTo>
                  <a:pt x="7281316" y="6858000"/>
                </a:lnTo>
                <a:lnTo>
                  <a:pt x="696735" y="6858000"/>
                </a:lnTo>
                <a:lnTo>
                  <a:pt x="690849" y="6842426"/>
                </a:lnTo>
                <a:cubicBezTo>
                  <a:pt x="-65870" y="4704140"/>
                  <a:pt x="-226206" y="2374054"/>
                  <a:pt x="335637" y="94722"/>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89CC0F1E-BAA2-47B1-8F83-7ECB9FD9E0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89558" y="0"/>
            <a:ext cx="6999394" cy="6858000"/>
          </a:xfrm>
          <a:custGeom>
            <a:avLst/>
            <a:gdLst>
              <a:gd name="connsiteX0" fmla="*/ 6999394 w 6999394"/>
              <a:gd name="connsiteY0" fmla="*/ 0 h 6858000"/>
              <a:gd name="connsiteX1" fmla="*/ 6999394 w 6999394"/>
              <a:gd name="connsiteY1" fmla="*/ 6858000 h 6858000"/>
              <a:gd name="connsiteX2" fmla="*/ 717029 w 6999394"/>
              <a:gd name="connsiteY2" fmla="*/ 6858000 h 6858000"/>
              <a:gd name="connsiteX3" fmla="*/ 623642 w 6999394"/>
              <a:gd name="connsiteY3" fmla="*/ 6599363 h 6858000"/>
              <a:gd name="connsiteX4" fmla="*/ 319533 w 6999394"/>
              <a:gd name="connsiteY4" fmla="*/ 193787 h 6858000"/>
              <a:gd name="connsiteX5" fmla="*/ 371685 w 6999394"/>
              <a:gd name="connsiteY5" fmla="*/ 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99394" h="6858000">
                <a:moveTo>
                  <a:pt x="6999394" y="0"/>
                </a:moveTo>
                <a:lnTo>
                  <a:pt x="6999394" y="6858000"/>
                </a:lnTo>
                <a:lnTo>
                  <a:pt x="717029" y="6858000"/>
                </a:lnTo>
                <a:lnTo>
                  <a:pt x="623642" y="6599363"/>
                </a:lnTo>
                <a:cubicBezTo>
                  <a:pt x="-67685" y="4563346"/>
                  <a:pt x="-206622" y="2355719"/>
                  <a:pt x="319533" y="193787"/>
                </a:cubicBezTo>
                <a:lnTo>
                  <a:pt x="371685" y="1"/>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Platshållare för innehåll 2">
            <a:extLst>
              <a:ext uri="{FF2B5EF4-FFF2-40B4-BE49-F238E27FC236}">
                <a16:creationId xmlns:a16="http://schemas.microsoft.com/office/drawing/2014/main" id="{44E546F0-1172-40B5-A398-7D3AF9E70A24}"/>
              </a:ext>
            </a:extLst>
          </p:cNvPr>
          <p:cNvSpPr>
            <a:spLocks noGrp="1"/>
          </p:cNvSpPr>
          <p:nvPr>
            <p:ph idx="1"/>
          </p:nvPr>
        </p:nvSpPr>
        <p:spPr>
          <a:xfrm>
            <a:off x="6096000" y="1399032"/>
            <a:ext cx="6096000" cy="4471416"/>
          </a:xfrm>
        </p:spPr>
        <p:txBody>
          <a:bodyPr anchor="ctr">
            <a:normAutofit fontScale="85000" lnSpcReduction="20000"/>
          </a:bodyPr>
          <a:lstStyle/>
          <a:p>
            <a:r>
              <a:rPr lang="sv-SE" dirty="0">
                <a:solidFill>
                  <a:schemeClr val="bg1"/>
                </a:solidFill>
              </a:rPr>
              <a:t>De overaller vi skaffade våren 2024 är på väg att krympa…</a:t>
            </a:r>
          </a:p>
          <a:p>
            <a:pPr lvl="1"/>
            <a:r>
              <a:rPr lang="sv-SE" dirty="0">
                <a:solidFill>
                  <a:schemeClr val="bg1"/>
                </a:solidFill>
              </a:rPr>
              <a:t>Vi planerar inte för att köpa nya overaller under säsongen, tidigast inför nästa säsong</a:t>
            </a:r>
          </a:p>
          <a:p>
            <a:r>
              <a:rPr lang="sv-SE" dirty="0">
                <a:solidFill>
                  <a:schemeClr val="bg1"/>
                </a:solidFill>
              </a:rPr>
              <a:t>Klubben står för vita tröjor</a:t>
            </a:r>
          </a:p>
          <a:p>
            <a:r>
              <a:rPr lang="sv-SE" dirty="0">
                <a:solidFill>
                  <a:schemeClr val="bg1"/>
                </a:solidFill>
              </a:rPr>
              <a:t>Spelare har själva blå shorts och vita strumpor</a:t>
            </a:r>
          </a:p>
          <a:p>
            <a:r>
              <a:rPr lang="sv-SE" dirty="0">
                <a:solidFill>
                  <a:schemeClr val="bg1"/>
                </a:solidFill>
              </a:rPr>
              <a:t>Laget har via sponsor skaffat ett rött reservställ</a:t>
            </a:r>
          </a:p>
          <a:p>
            <a:r>
              <a:rPr lang="sv-SE" dirty="0">
                <a:solidFill>
                  <a:schemeClr val="bg1"/>
                </a:solidFill>
              </a:rPr>
              <a:t>Matchkläder får man inte träna i</a:t>
            </a:r>
          </a:p>
          <a:p>
            <a:r>
              <a:rPr lang="sv-SE" dirty="0">
                <a:solidFill>
                  <a:schemeClr val="bg1"/>
                </a:solidFill>
              </a:rPr>
              <a:t>Träningskläder beställes via Intersport</a:t>
            </a:r>
          </a:p>
          <a:p>
            <a:r>
              <a:rPr lang="sv-SE" dirty="0">
                <a:solidFill>
                  <a:schemeClr val="bg1"/>
                </a:solidFill>
              </a:rPr>
              <a:t>Spelar har tilldelats en boll att ansvara för</a:t>
            </a:r>
          </a:p>
          <a:p>
            <a:r>
              <a:rPr lang="sv-SE" dirty="0">
                <a:solidFill>
                  <a:schemeClr val="bg1"/>
                </a:solidFill>
              </a:rPr>
              <a:t>Förlorar man tröja/boll ska detta ersättas</a:t>
            </a:r>
          </a:p>
          <a:p>
            <a:pPr marL="0" indent="0">
              <a:buNone/>
            </a:pPr>
            <a:endParaRPr lang="sv-SE" dirty="0">
              <a:solidFill>
                <a:schemeClr val="bg1"/>
              </a:solidFill>
            </a:endParaRPr>
          </a:p>
        </p:txBody>
      </p:sp>
    </p:spTree>
    <p:extLst>
      <p:ext uri="{BB962C8B-B14F-4D97-AF65-F5344CB8AC3E}">
        <p14:creationId xmlns:p14="http://schemas.microsoft.com/office/powerpoint/2010/main" val="212828798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053D274-3CB0-DEFF-DD5C-4BE203DDEF1D}"/>
              </a:ext>
            </a:extLst>
          </p:cNvPr>
          <p:cNvSpPr>
            <a:spLocks noGrp="1"/>
          </p:cNvSpPr>
          <p:nvPr>
            <p:ph type="title"/>
          </p:nvPr>
        </p:nvSpPr>
        <p:spPr/>
        <p:txBody>
          <a:bodyPr/>
          <a:lstStyle/>
          <a:p>
            <a:endParaRPr lang="sv-SE" dirty="0"/>
          </a:p>
        </p:txBody>
      </p:sp>
      <p:sp>
        <p:nvSpPr>
          <p:cNvPr id="3" name="Platshållare för innehåll 2">
            <a:extLst>
              <a:ext uri="{FF2B5EF4-FFF2-40B4-BE49-F238E27FC236}">
                <a16:creationId xmlns:a16="http://schemas.microsoft.com/office/drawing/2014/main" id="{5DCCBE06-BC7D-3CD7-4A6B-07E1AE3EC820}"/>
              </a:ext>
            </a:extLst>
          </p:cNvPr>
          <p:cNvSpPr>
            <a:spLocks noGrp="1"/>
          </p:cNvSpPr>
          <p:nvPr>
            <p:ph idx="1"/>
          </p:nvPr>
        </p:nvSpPr>
        <p:spPr/>
        <p:txBody>
          <a:bodyPr/>
          <a:lstStyle/>
          <a:p>
            <a:endParaRPr lang="sv-SE"/>
          </a:p>
        </p:txBody>
      </p:sp>
      <p:pic>
        <p:nvPicPr>
          <p:cNvPr id="5" name="Bildobjekt 4">
            <a:extLst>
              <a:ext uri="{FF2B5EF4-FFF2-40B4-BE49-F238E27FC236}">
                <a16:creationId xmlns:a16="http://schemas.microsoft.com/office/drawing/2014/main" id="{7013CF39-7537-7087-F5E4-9E202BF5D7B2}"/>
              </a:ext>
            </a:extLst>
          </p:cNvPr>
          <p:cNvPicPr>
            <a:picLocks noChangeAspect="1"/>
          </p:cNvPicPr>
          <p:nvPr/>
        </p:nvPicPr>
        <p:blipFill>
          <a:blip r:embed="rId2"/>
          <a:stretch>
            <a:fillRect/>
          </a:stretch>
        </p:blipFill>
        <p:spPr>
          <a:xfrm>
            <a:off x="132866" y="0"/>
            <a:ext cx="11926268" cy="6858000"/>
          </a:xfrm>
          <a:prstGeom prst="rect">
            <a:avLst/>
          </a:prstGeom>
        </p:spPr>
      </p:pic>
      <p:sp>
        <p:nvSpPr>
          <p:cNvPr id="6" name="Ellips 5">
            <a:extLst>
              <a:ext uri="{FF2B5EF4-FFF2-40B4-BE49-F238E27FC236}">
                <a16:creationId xmlns:a16="http://schemas.microsoft.com/office/drawing/2014/main" id="{7D8F7ABA-196D-04FF-E05B-083C6CADA208}"/>
              </a:ext>
            </a:extLst>
          </p:cNvPr>
          <p:cNvSpPr/>
          <p:nvPr/>
        </p:nvSpPr>
        <p:spPr>
          <a:xfrm>
            <a:off x="4012163" y="2323322"/>
            <a:ext cx="774441" cy="634482"/>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50713794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9022760-77FF-DE8F-596A-CEDC7A661BD2}"/>
              </a:ext>
            </a:extLst>
          </p:cNvPr>
          <p:cNvSpPr>
            <a:spLocks noGrp="1"/>
          </p:cNvSpPr>
          <p:nvPr>
            <p:ph type="title"/>
          </p:nvPr>
        </p:nvSpPr>
        <p:spPr/>
        <p:txBody>
          <a:bodyPr/>
          <a:lstStyle/>
          <a:p>
            <a:endParaRPr lang="sv-SE"/>
          </a:p>
        </p:txBody>
      </p:sp>
      <p:pic>
        <p:nvPicPr>
          <p:cNvPr id="5" name="Platshållare för innehåll 4">
            <a:extLst>
              <a:ext uri="{FF2B5EF4-FFF2-40B4-BE49-F238E27FC236}">
                <a16:creationId xmlns:a16="http://schemas.microsoft.com/office/drawing/2014/main" id="{7522A063-8303-EC82-F8C0-689D4F05598C}"/>
              </a:ext>
            </a:extLst>
          </p:cNvPr>
          <p:cNvPicPr>
            <a:picLocks noGrp="1" noChangeAspect="1"/>
          </p:cNvPicPr>
          <p:nvPr>
            <p:ph idx="1"/>
          </p:nvPr>
        </p:nvPicPr>
        <p:blipFill>
          <a:blip r:embed="rId2"/>
          <a:stretch>
            <a:fillRect/>
          </a:stretch>
        </p:blipFill>
        <p:spPr>
          <a:xfrm>
            <a:off x="1494042" y="520992"/>
            <a:ext cx="8866324" cy="5495173"/>
          </a:xfrm>
        </p:spPr>
      </p:pic>
      <p:sp>
        <p:nvSpPr>
          <p:cNvPr id="6" name="Ellips 5">
            <a:extLst>
              <a:ext uri="{FF2B5EF4-FFF2-40B4-BE49-F238E27FC236}">
                <a16:creationId xmlns:a16="http://schemas.microsoft.com/office/drawing/2014/main" id="{13B7BD56-BE8E-7051-917D-5AADABA1F1C2}"/>
              </a:ext>
            </a:extLst>
          </p:cNvPr>
          <p:cNvSpPr/>
          <p:nvPr/>
        </p:nvSpPr>
        <p:spPr>
          <a:xfrm>
            <a:off x="2881194" y="3429000"/>
            <a:ext cx="774441" cy="634482"/>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textruta 7">
            <a:extLst>
              <a:ext uri="{FF2B5EF4-FFF2-40B4-BE49-F238E27FC236}">
                <a16:creationId xmlns:a16="http://schemas.microsoft.com/office/drawing/2014/main" id="{9F5B5BDF-9E61-3AF8-2C82-6FF8A438AFDF}"/>
              </a:ext>
            </a:extLst>
          </p:cNvPr>
          <p:cNvSpPr txBox="1"/>
          <p:nvPr/>
        </p:nvSpPr>
        <p:spPr>
          <a:xfrm>
            <a:off x="2879204" y="6123543"/>
            <a:ext cx="6096000" cy="369332"/>
          </a:xfrm>
          <a:prstGeom prst="rect">
            <a:avLst/>
          </a:prstGeom>
          <a:noFill/>
        </p:spPr>
        <p:txBody>
          <a:bodyPr wrap="square">
            <a:spAutoFit/>
          </a:bodyPr>
          <a:lstStyle/>
          <a:p>
            <a:r>
              <a:rPr lang="sv-SE" dirty="0">
                <a:hlinkClick r:id="rId3"/>
              </a:rPr>
              <a:t>https://team.intersport.se/ik-baltichov</a:t>
            </a:r>
            <a:endParaRPr lang="sv-SE" dirty="0"/>
          </a:p>
        </p:txBody>
      </p:sp>
    </p:spTree>
    <p:extLst>
      <p:ext uri="{BB962C8B-B14F-4D97-AF65-F5344CB8AC3E}">
        <p14:creationId xmlns:p14="http://schemas.microsoft.com/office/powerpoint/2010/main" val="2374341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049E091-3AA0-44CC-BEE6-6F5A39A0C4B8}"/>
              </a:ext>
            </a:extLst>
          </p:cNvPr>
          <p:cNvSpPr>
            <a:spLocks noGrp="1"/>
          </p:cNvSpPr>
          <p:nvPr>
            <p:ph type="title"/>
          </p:nvPr>
        </p:nvSpPr>
        <p:spPr>
          <a:xfrm>
            <a:off x="804673" y="1445494"/>
            <a:ext cx="3616856" cy="4376572"/>
          </a:xfrm>
        </p:spPr>
        <p:txBody>
          <a:bodyPr anchor="ctr">
            <a:normAutofit/>
          </a:bodyPr>
          <a:lstStyle/>
          <a:p>
            <a:r>
              <a:rPr lang="sv-SE" sz="4800" dirty="0"/>
              <a:t>Kontakt med kansliet</a:t>
            </a:r>
          </a:p>
        </p:txBody>
      </p:sp>
      <p:sp>
        <p:nvSpPr>
          <p:cNvPr id="8" name="Freeform: Shape 7">
            <a:extLst>
              <a:ext uri="{FF2B5EF4-FFF2-40B4-BE49-F238E27FC236}">
                <a16:creationId xmlns:a16="http://schemas.microsoft.com/office/drawing/2014/main" id="{DFF2AC85-FAA0-4844-813F-83C04D7382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7636" y="0"/>
            <a:ext cx="7281316" cy="6858000"/>
          </a:xfrm>
          <a:custGeom>
            <a:avLst/>
            <a:gdLst>
              <a:gd name="connsiteX0" fmla="*/ 361354 w 7281316"/>
              <a:gd name="connsiteY0" fmla="*/ 0 h 6858000"/>
              <a:gd name="connsiteX1" fmla="*/ 7281316 w 7281316"/>
              <a:gd name="connsiteY1" fmla="*/ 0 h 6858000"/>
              <a:gd name="connsiteX2" fmla="*/ 7281316 w 7281316"/>
              <a:gd name="connsiteY2" fmla="*/ 6858000 h 6858000"/>
              <a:gd name="connsiteX3" fmla="*/ 696735 w 7281316"/>
              <a:gd name="connsiteY3" fmla="*/ 6858000 h 6858000"/>
              <a:gd name="connsiteX4" fmla="*/ 690849 w 7281316"/>
              <a:gd name="connsiteY4" fmla="*/ 6842426 h 6858000"/>
              <a:gd name="connsiteX5" fmla="*/ 335637 w 7281316"/>
              <a:gd name="connsiteY5" fmla="*/ 9472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81316" h="6858000">
                <a:moveTo>
                  <a:pt x="361354" y="0"/>
                </a:moveTo>
                <a:lnTo>
                  <a:pt x="7281316" y="0"/>
                </a:lnTo>
                <a:lnTo>
                  <a:pt x="7281316" y="6858000"/>
                </a:lnTo>
                <a:lnTo>
                  <a:pt x="696735" y="6858000"/>
                </a:lnTo>
                <a:lnTo>
                  <a:pt x="690849" y="6842426"/>
                </a:lnTo>
                <a:cubicBezTo>
                  <a:pt x="-65870" y="4704140"/>
                  <a:pt x="-226206" y="2374054"/>
                  <a:pt x="335637" y="94722"/>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89CC0F1E-BAA2-47B1-8F83-7ECB9FD9E0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89558" y="0"/>
            <a:ext cx="6999394" cy="6858000"/>
          </a:xfrm>
          <a:custGeom>
            <a:avLst/>
            <a:gdLst>
              <a:gd name="connsiteX0" fmla="*/ 6999394 w 6999394"/>
              <a:gd name="connsiteY0" fmla="*/ 0 h 6858000"/>
              <a:gd name="connsiteX1" fmla="*/ 6999394 w 6999394"/>
              <a:gd name="connsiteY1" fmla="*/ 6858000 h 6858000"/>
              <a:gd name="connsiteX2" fmla="*/ 717029 w 6999394"/>
              <a:gd name="connsiteY2" fmla="*/ 6858000 h 6858000"/>
              <a:gd name="connsiteX3" fmla="*/ 623642 w 6999394"/>
              <a:gd name="connsiteY3" fmla="*/ 6599363 h 6858000"/>
              <a:gd name="connsiteX4" fmla="*/ 319533 w 6999394"/>
              <a:gd name="connsiteY4" fmla="*/ 193787 h 6858000"/>
              <a:gd name="connsiteX5" fmla="*/ 371685 w 6999394"/>
              <a:gd name="connsiteY5" fmla="*/ 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99394" h="6858000">
                <a:moveTo>
                  <a:pt x="6999394" y="0"/>
                </a:moveTo>
                <a:lnTo>
                  <a:pt x="6999394" y="6858000"/>
                </a:lnTo>
                <a:lnTo>
                  <a:pt x="717029" y="6858000"/>
                </a:lnTo>
                <a:lnTo>
                  <a:pt x="623642" y="6599363"/>
                </a:lnTo>
                <a:cubicBezTo>
                  <a:pt x="-67685" y="4563346"/>
                  <a:pt x="-206622" y="2355719"/>
                  <a:pt x="319533" y="193787"/>
                </a:cubicBezTo>
                <a:lnTo>
                  <a:pt x="371685" y="1"/>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Platshållare för innehåll 2">
            <a:extLst>
              <a:ext uri="{FF2B5EF4-FFF2-40B4-BE49-F238E27FC236}">
                <a16:creationId xmlns:a16="http://schemas.microsoft.com/office/drawing/2014/main" id="{424284F2-AF5C-4B8E-912E-F7E77B6B530F}"/>
              </a:ext>
            </a:extLst>
          </p:cNvPr>
          <p:cNvSpPr>
            <a:spLocks noGrp="1"/>
          </p:cNvSpPr>
          <p:nvPr>
            <p:ph idx="1"/>
          </p:nvPr>
        </p:nvSpPr>
        <p:spPr>
          <a:xfrm>
            <a:off x="6096000" y="1399032"/>
            <a:ext cx="5501834" cy="4471416"/>
          </a:xfrm>
        </p:spPr>
        <p:txBody>
          <a:bodyPr anchor="ctr">
            <a:normAutofit/>
          </a:bodyPr>
          <a:lstStyle/>
          <a:p>
            <a:pPr marL="0" indent="0">
              <a:buNone/>
            </a:pPr>
            <a:endParaRPr lang="sv-SE" sz="2000" dirty="0">
              <a:solidFill>
                <a:schemeClr val="bg1"/>
              </a:solidFill>
            </a:endParaRPr>
          </a:p>
          <a:p>
            <a:pPr marL="0" indent="0">
              <a:buNone/>
            </a:pPr>
            <a:r>
              <a:rPr lang="sv-SE" sz="2000" dirty="0">
                <a:solidFill>
                  <a:schemeClr val="bg1"/>
                </a:solidFill>
              </a:rPr>
              <a:t>076 – 811 48 42</a:t>
            </a:r>
          </a:p>
          <a:p>
            <a:pPr marL="0" indent="0">
              <a:buNone/>
            </a:pPr>
            <a:r>
              <a:rPr lang="sv-SE" sz="2000" dirty="0">
                <a:solidFill>
                  <a:schemeClr val="bg1"/>
                </a:solidFill>
              </a:rPr>
              <a:t>info@ikbaltichov.se</a:t>
            </a:r>
          </a:p>
          <a:p>
            <a:endParaRPr lang="sv-SE" sz="2200" dirty="0">
              <a:solidFill>
                <a:schemeClr val="bg1"/>
              </a:solidFill>
            </a:endParaRPr>
          </a:p>
        </p:txBody>
      </p:sp>
    </p:spTree>
    <p:extLst>
      <p:ext uri="{BB962C8B-B14F-4D97-AF65-F5344CB8AC3E}">
        <p14:creationId xmlns:p14="http://schemas.microsoft.com/office/powerpoint/2010/main" val="1498511051"/>
      </p:ext>
    </p:extLst>
  </p:cSld>
  <p:clrMapOvr>
    <a:overrideClrMapping bg1="dk1" tx1="lt1" bg2="dk2" tx2="lt2" accent1="accent1" accent2="accent2" accent3="accent3" accent4="accent4" accent5="accent5" accent6="accent6" hlink="hlink" folHlink="folHlink"/>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C8B0ED1-42FF-4988-90B7-09DAB7E99C67}"/>
              </a:ext>
            </a:extLst>
          </p:cNvPr>
          <p:cNvSpPr>
            <a:spLocks noGrp="1"/>
          </p:cNvSpPr>
          <p:nvPr>
            <p:ph type="title"/>
          </p:nvPr>
        </p:nvSpPr>
        <p:spPr>
          <a:xfrm>
            <a:off x="804673" y="1445494"/>
            <a:ext cx="3616856" cy="4376572"/>
          </a:xfrm>
        </p:spPr>
        <p:txBody>
          <a:bodyPr anchor="ctr">
            <a:normAutofit/>
          </a:bodyPr>
          <a:lstStyle/>
          <a:p>
            <a:r>
              <a:rPr lang="sv-SE" sz="3600" dirty="0"/>
              <a:t>Övrigt</a:t>
            </a:r>
          </a:p>
        </p:txBody>
      </p:sp>
      <p:sp>
        <p:nvSpPr>
          <p:cNvPr id="8" name="Freeform: Shape 7">
            <a:extLst>
              <a:ext uri="{FF2B5EF4-FFF2-40B4-BE49-F238E27FC236}">
                <a16:creationId xmlns:a16="http://schemas.microsoft.com/office/drawing/2014/main" id="{DFF2AC85-FAA0-4844-813F-83C04D7382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7636" y="0"/>
            <a:ext cx="7281316" cy="6858000"/>
          </a:xfrm>
          <a:custGeom>
            <a:avLst/>
            <a:gdLst>
              <a:gd name="connsiteX0" fmla="*/ 361354 w 7281316"/>
              <a:gd name="connsiteY0" fmla="*/ 0 h 6858000"/>
              <a:gd name="connsiteX1" fmla="*/ 7281316 w 7281316"/>
              <a:gd name="connsiteY1" fmla="*/ 0 h 6858000"/>
              <a:gd name="connsiteX2" fmla="*/ 7281316 w 7281316"/>
              <a:gd name="connsiteY2" fmla="*/ 6858000 h 6858000"/>
              <a:gd name="connsiteX3" fmla="*/ 696735 w 7281316"/>
              <a:gd name="connsiteY3" fmla="*/ 6858000 h 6858000"/>
              <a:gd name="connsiteX4" fmla="*/ 690849 w 7281316"/>
              <a:gd name="connsiteY4" fmla="*/ 6842426 h 6858000"/>
              <a:gd name="connsiteX5" fmla="*/ 335637 w 7281316"/>
              <a:gd name="connsiteY5" fmla="*/ 9472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81316" h="6858000">
                <a:moveTo>
                  <a:pt x="361354" y="0"/>
                </a:moveTo>
                <a:lnTo>
                  <a:pt x="7281316" y="0"/>
                </a:lnTo>
                <a:lnTo>
                  <a:pt x="7281316" y="6858000"/>
                </a:lnTo>
                <a:lnTo>
                  <a:pt x="696735" y="6858000"/>
                </a:lnTo>
                <a:lnTo>
                  <a:pt x="690849" y="6842426"/>
                </a:lnTo>
                <a:cubicBezTo>
                  <a:pt x="-65870" y="4704140"/>
                  <a:pt x="-226206" y="2374054"/>
                  <a:pt x="335637" y="94722"/>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89CC0F1E-BAA2-47B1-8F83-7ECB9FD9E0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89558" y="0"/>
            <a:ext cx="6999394" cy="6858000"/>
          </a:xfrm>
          <a:custGeom>
            <a:avLst/>
            <a:gdLst>
              <a:gd name="connsiteX0" fmla="*/ 6999394 w 6999394"/>
              <a:gd name="connsiteY0" fmla="*/ 0 h 6858000"/>
              <a:gd name="connsiteX1" fmla="*/ 6999394 w 6999394"/>
              <a:gd name="connsiteY1" fmla="*/ 6858000 h 6858000"/>
              <a:gd name="connsiteX2" fmla="*/ 717029 w 6999394"/>
              <a:gd name="connsiteY2" fmla="*/ 6858000 h 6858000"/>
              <a:gd name="connsiteX3" fmla="*/ 623642 w 6999394"/>
              <a:gd name="connsiteY3" fmla="*/ 6599363 h 6858000"/>
              <a:gd name="connsiteX4" fmla="*/ 319533 w 6999394"/>
              <a:gd name="connsiteY4" fmla="*/ 193787 h 6858000"/>
              <a:gd name="connsiteX5" fmla="*/ 371685 w 6999394"/>
              <a:gd name="connsiteY5" fmla="*/ 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99394" h="6858000">
                <a:moveTo>
                  <a:pt x="6999394" y="0"/>
                </a:moveTo>
                <a:lnTo>
                  <a:pt x="6999394" y="6858000"/>
                </a:lnTo>
                <a:lnTo>
                  <a:pt x="717029" y="6858000"/>
                </a:lnTo>
                <a:lnTo>
                  <a:pt x="623642" y="6599363"/>
                </a:lnTo>
                <a:cubicBezTo>
                  <a:pt x="-67685" y="4563346"/>
                  <a:pt x="-206622" y="2355719"/>
                  <a:pt x="319533" y="193787"/>
                </a:cubicBezTo>
                <a:lnTo>
                  <a:pt x="371685" y="1"/>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Platshållare för innehåll 2">
            <a:extLst>
              <a:ext uri="{FF2B5EF4-FFF2-40B4-BE49-F238E27FC236}">
                <a16:creationId xmlns:a16="http://schemas.microsoft.com/office/drawing/2014/main" id="{44E546F0-1172-40B5-A398-7D3AF9E70A24}"/>
              </a:ext>
            </a:extLst>
          </p:cNvPr>
          <p:cNvSpPr>
            <a:spLocks noGrp="1"/>
          </p:cNvSpPr>
          <p:nvPr>
            <p:ph idx="1"/>
          </p:nvPr>
        </p:nvSpPr>
        <p:spPr>
          <a:xfrm>
            <a:off x="6096000" y="1399032"/>
            <a:ext cx="6096000" cy="4471416"/>
          </a:xfrm>
        </p:spPr>
        <p:txBody>
          <a:bodyPr anchor="ctr">
            <a:normAutofit fontScale="92500" lnSpcReduction="10000"/>
          </a:bodyPr>
          <a:lstStyle/>
          <a:p>
            <a:r>
              <a:rPr lang="sv-SE" dirty="0">
                <a:solidFill>
                  <a:schemeClr val="bg1"/>
                </a:solidFill>
              </a:rPr>
              <a:t>Fotografering</a:t>
            </a:r>
          </a:p>
          <a:p>
            <a:pPr lvl="1"/>
            <a:r>
              <a:rPr lang="sv-SE" dirty="0">
                <a:solidFill>
                  <a:schemeClr val="bg1"/>
                </a:solidFill>
              </a:rPr>
              <a:t>Tisdag 1/10</a:t>
            </a:r>
          </a:p>
          <a:p>
            <a:pPr lvl="1"/>
            <a:r>
              <a:rPr lang="sv-SE" dirty="0">
                <a:solidFill>
                  <a:schemeClr val="bg1"/>
                </a:solidFill>
              </a:rPr>
              <a:t>Vi tränar, duschar och åker till Förbohallen</a:t>
            </a:r>
          </a:p>
          <a:p>
            <a:pPr lvl="1"/>
            <a:r>
              <a:rPr lang="sv-SE" dirty="0">
                <a:solidFill>
                  <a:schemeClr val="bg1"/>
                </a:solidFill>
              </a:rPr>
              <a:t>Vita tröjor, blå shorts, vita strumpor, idrottsskor</a:t>
            </a:r>
          </a:p>
          <a:p>
            <a:pPr lvl="1"/>
            <a:r>
              <a:rPr lang="sv-SE" dirty="0">
                <a:solidFill>
                  <a:schemeClr val="bg1"/>
                </a:solidFill>
              </a:rPr>
              <a:t>Medtag något att äta</a:t>
            </a:r>
          </a:p>
          <a:p>
            <a:r>
              <a:rPr lang="sv-SE" dirty="0">
                <a:solidFill>
                  <a:schemeClr val="bg1"/>
                </a:solidFill>
              </a:rPr>
              <a:t>Fredagsträningar</a:t>
            </a:r>
          </a:p>
          <a:p>
            <a:pPr lvl="1"/>
            <a:r>
              <a:rPr lang="sv-SE" dirty="0">
                <a:solidFill>
                  <a:schemeClr val="bg1"/>
                </a:solidFill>
              </a:rPr>
              <a:t>Tillse att de har ätit rätt och druckit under dagen samt inför träning</a:t>
            </a:r>
          </a:p>
          <a:p>
            <a:r>
              <a:rPr lang="sv-SE" dirty="0">
                <a:solidFill>
                  <a:schemeClr val="bg1"/>
                </a:solidFill>
              </a:rPr>
              <a:t>Dusch efter träning</a:t>
            </a:r>
          </a:p>
          <a:p>
            <a:r>
              <a:rPr lang="sv-SE" dirty="0">
                <a:solidFill>
                  <a:schemeClr val="bg1"/>
                </a:solidFill>
              </a:rPr>
              <a:t>Svara på kallelser</a:t>
            </a:r>
          </a:p>
          <a:p>
            <a:r>
              <a:rPr lang="sv-SE" dirty="0">
                <a:solidFill>
                  <a:schemeClr val="bg1"/>
                </a:solidFill>
              </a:rPr>
              <a:t>Övriga frågor/tillägg?</a:t>
            </a:r>
          </a:p>
          <a:p>
            <a:pPr marL="0" indent="0">
              <a:buNone/>
            </a:pPr>
            <a:endParaRPr lang="sv-SE" dirty="0">
              <a:solidFill>
                <a:schemeClr val="bg1"/>
              </a:solidFill>
            </a:endParaRPr>
          </a:p>
        </p:txBody>
      </p:sp>
    </p:spTree>
    <p:extLst>
      <p:ext uri="{BB962C8B-B14F-4D97-AF65-F5344CB8AC3E}">
        <p14:creationId xmlns:p14="http://schemas.microsoft.com/office/powerpoint/2010/main" val="94952573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C8B0ED1-42FF-4988-90B7-09DAB7E99C67}"/>
              </a:ext>
            </a:extLst>
          </p:cNvPr>
          <p:cNvSpPr>
            <a:spLocks noGrp="1"/>
          </p:cNvSpPr>
          <p:nvPr>
            <p:ph type="title"/>
          </p:nvPr>
        </p:nvSpPr>
        <p:spPr>
          <a:xfrm>
            <a:off x="804673" y="1445494"/>
            <a:ext cx="3616856" cy="4376572"/>
          </a:xfrm>
        </p:spPr>
        <p:txBody>
          <a:bodyPr anchor="ctr">
            <a:normAutofit/>
          </a:bodyPr>
          <a:lstStyle/>
          <a:p>
            <a:r>
              <a:rPr lang="sv-SE" sz="3600" dirty="0"/>
              <a:t>Avslutning</a:t>
            </a:r>
          </a:p>
        </p:txBody>
      </p:sp>
      <p:sp>
        <p:nvSpPr>
          <p:cNvPr id="8" name="Freeform: Shape 7">
            <a:extLst>
              <a:ext uri="{FF2B5EF4-FFF2-40B4-BE49-F238E27FC236}">
                <a16:creationId xmlns:a16="http://schemas.microsoft.com/office/drawing/2014/main" id="{DFF2AC85-FAA0-4844-813F-83C04D7382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7636" y="0"/>
            <a:ext cx="7281316" cy="6858000"/>
          </a:xfrm>
          <a:custGeom>
            <a:avLst/>
            <a:gdLst>
              <a:gd name="connsiteX0" fmla="*/ 361354 w 7281316"/>
              <a:gd name="connsiteY0" fmla="*/ 0 h 6858000"/>
              <a:gd name="connsiteX1" fmla="*/ 7281316 w 7281316"/>
              <a:gd name="connsiteY1" fmla="*/ 0 h 6858000"/>
              <a:gd name="connsiteX2" fmla="*/ 7281316 w 7281316"/>
              <a:gd name="connsiteY2" fmla="*/ 6858000 h 6858000"/>
              <a:gd name="connsiteX3" fmla="*/ 696735 w 7281316"/>
              <a:gd name="connsiteY3" fmla="*/ 6858000 h 6858000"/>
              <a:gd name="connsiteX4" fmla="*/ 690849 w 7281316"/>
              <a:gd name="connsiteY4" fmla="*/ 6842426 h 6858000"/>
              <a:gd name="connsiteX5" fmla="*/ 335637 w 7281316"/>
              <a:gd name="connsiteY5" fmla="*/ 9472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81316" h="6858000">
                <a:moveTo>
                  <a:pt x="361354" y="0"/>
                </a:moveTo>
                <a:lnTo>
                  <a:pt x="7281316" y="0"/>
                </a:lnTo>
                <a:lnTo>
                  <a:pt x="7281316" y="6858000"/>
                </a:lnTo>
                <a:lnTo>
                  <a:pt x="696735" y="6858000"/>
                </a:lnTo>
                <a:lnTo>
                  <a:pt x="690849" y="6842426"/>
                </a:lnTo>
                <a:cubicBezTo>
                  <a:pt x="-65870" y="4704140"/>
                  <a:pt x="-226206" y="2374054"/>
                  <a:pt x="335637" y="94722"/>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89CC0F1E-BAA2-47B1-8F83-7ECB9FD9E0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89558" y="0"/>
            <a:ext cx="6999394" cy="6858000"/>
          </a:xfrm>
          <a:custGeom>
            <a:avLst/>
            <a:gdLst>
              <a:gd name="connsiteX0" fmla="*/ 6999394 w 6999394"/>
              <a:gd name="connsiteY0" fmla="*/ 0 h 6858000"/>
              <a:gd name="connsiteX1" fmla="*/ 6999394 w 6999394"/>
              <a:gd name="connsiteY1" fmla="*/ 6858000 h 6858000"/>
              <a:gd name="connsiteX2" fmla="*/ 717029 w 6999394"/>
              <a:gd name="connsiteY2" fmla="*/ 6858000 h 6858000"/>
              <a:gd name="connsiteX3" fmla="*/ 623642 w 6999394"/>
              <a:gd name="connsiteY3" fmla="*/ 6599363 h 6858000"/>
              <a:gd name="connsiteX4" fmla="*/ 319533 w 6999394"/>
              <a:gd name="connsiteY4" fmla="*/ 193787 h 6858000"/>
              <a:gd name="connsiteX5" fmla="*/ 371685 w 6999394"/>
              <a:gd name="connsiteY5" fmla="*/ 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99394" h="6858000">
                <a:moveTo>
                  <a:pt x="6999394" y="0"/>
                </a:moveTo>
                <a:lnTo>
                  <a:pt x="6999394" y="6858000"/>
                </a:lnTo>
                <a:lnTo>
                  <a:pt x="717029" y="6858000"/>
                </a:lnTo>
                <a:lnTo>
                  <a:pt x="623642" y="6599363"/>
                </a:lnTo>
                <a:cubicBezTo>
                  <a:pt x="-67685" y="4563346"/>
                  <a:pt x="-206622" y="2355719"/>
                  <a:pt x="319533" y="193787"/>
                </a:cubicBezTo>
                <a:lnTo>
                  <a:pt x="371685" y="1"/>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Platshållare för innehåll 2">
            <a:extLst>
              <a:ext uri="{FF2B5EF4-FFF2-40B4-BE49-F238E27FC236}">
                <a16:creationId xmlns:a16="http://schemas.microsoft.com/office/drawing/2014/main" id="{44E546F0-1172-40B5-A398-7D3AF9E70A24}"/>
              </a:ext>
            </a:extLst>
          </p:cNvPr>
          <p:cNvSpPr>
            <a:spLocks noGrp="1"/>
          </p:cNvSpPr>
          <p:nvPr>
            <p:ph idx="1"/>
          </p:nvPr>
        </p:nvSpPr>
        <p:spPr>
          <a:xfrm>
            <a:off x="5189558" y="1399032"/>
            <a:ext cx="6834000" cy="4471416"/>
          </a:xfrm>
        </p:spPr>
        <p:txBody>
          <a:bodyPr anchor="ctr">
            <a:normAutofit/>
          </a:bodyPr>
          <a:lstStyle/>
          <a:p>
            <a:pPr marL="457200" lvl="1" indent="0">
              <a:buNone/>
            </a:pPr>
            <a:r>
              <a:rPr lang="sv-SE" dirty="0">
                <a:solidFill>
                  <a:schemeClr val="bg1"/>
                </a:solidFill>
              </a:rPr>
              <a:t>Tack för uppmärksamheten och väl mött i hallen! </a:t>
            </a:r>
          </a:p>
        </p:txBody>
      </p:sp>
    </p:spTree>
    <p:extLst>
      <p:ext uri="{BB962C8B-B14F-4D97-AF65-F5344CB8AC3E}">
        <p14:creationId xmlns:p14="http://schemas.microsoft.com/office/powerpoint/2010/main" val="1894963030"/>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C8B0ED1-42FF-4988-90B7-09DAB7E99C67}"/>
              </a:ext>
            </a:extLst>
          </p:cNvPr>
          <p:cNvSpPr>
            <a:spLocks noGrp="1"/>
          </p:cNvSpPr>
          <p:nvPr>
            <p:ph type="title"/>
          </p:nvPr>
        </p:nvSpPr>
        <p:spPr>
          <a:xfrm>
            <a:off x="804673" y="1445494"/>
            <a:ext cx="3616856" cy="4376572"/>
          </a:xfrm>
        </p:spPr>
        <p:txBody>
          <a:bodyPr anchor="ctr">
            <a:normAutofit/>
          </a:bodyPr>
          <a:lstStyle/>
          <a:p>
            <a:r>
              <a:rPr lang="sv-SE" sz="4800" dirty="0"/>
              <a:t>Spelarna</a:t>
            </a:r>
          </a:p>
        </p:txBody>
      </p:sp>
      <p:sp>
        <p:nvSpPr>
          <p:cNvPr id="8" name="Freeform: Shape 7">
            <a:extLst>
              <a:ext uri="{FF2B5EF4-FFF2-40B4-BE49-F238E27FC236}">
                <a16:creationId xmlns:a16="http://schemas.microsoft.com/office/drawing/2014/main" id="{DFF2AC85-FAA0-4844-813F-83C04D7382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7636" y="0"/>
            <a:ext cx="7281316" cy="6858000"/>
          </a:xfrm>
          <a:custGeom>
            <a:avLst/>
            <a:gdLst>
              <a:gd name="connsiteX0" fmla="*/ 361354 w 7281316"/>
              <a:gd name="connsiteY0" fmla="*/ 0 h 6858000"/>
              <a:gd name="connsiteX1" fmla="*/ 7281316 w 7281316"/>
              <a:gd name="connsiteY1" fmla="*/ 0 h 6858000"/>
              <a:gd name="connsiteX2" fmla="*/ 7281316 w 7281316"/>
              <a:gd name="connsiteY2" fmla="*/ 6858000 h 6858000"/>
              <a:gd name="connsiteX3" fmla="*/ 696735 w 7281316"/>
              <a:gd name="connsiteY3" fmla="*/ 6858000 h 6858000"/>
              <a:gd name="connsiteX4" fmla="*/ 690849 w 7281316"/>
              <a:gd name="connsiteY4" fmla="*/ 6842426 h 6858000"/>
              <a:gd name="connsiteX5" fmla="*/ 335637 w 7281316"/>
              <a:gd name="connsiteY5" fmla="*/ 9472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81316" h="6858000">
                <a:moveTo>
                  <a:pt x="361354" y="0"/>
                </a:moveTo>
                <a:lnTo>
                  <a:pt x="7281316" y="0"/>
                </a:lnTo>
                <a:lnTo>
                  <a:pt x="7281316" y="6858000"/>
                </a:lnTo>
                <a:lnTo>
                  <a:pt x="696735" y="6858000"/>
                </a:lnTo>
                <a:lnTo>
                  <a:pt x="690849" y="6842426"/>
                </a:lnTo>
                <a:cubicBezTo>
                  <a:pt x="-65870" y="4704140"/>
                  <a:pt x="-226206" y="2374054"/>
                  <a:pt x="335637" y="94722"/>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9CC0F1E-BAA2-47B1-8F83-7ECB9FD9E0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89558" y="0"/>
            <a:ext cx="6999394" cy="6858000"/>
          </a:xfrm>
          <a:custGeom>
            <a:avLst/>
            <a:gdLst>
              <a:gd name="connsiteX0" fmla="*/ 6999394 w 6999394"/>
              <a:gd name="connsiteY0" fmla="*/ 0 h 6858000"/>
              <a:gd name="connsiteX1" fmla="*/ 6999394 w 6999394"/>
              <a:gd name="connsiteY1" fmla="*/ 6858000 h 6858000"/>
              <a:gd name="connsiteX2" fmla="*/ 717029 w 6999394"/>
              <a:gd name="connsiteY2" fmla="*/ 6858000 h 6858000"/>
              <a:gd name="connsiteX3" fmla="*/ 623642 w 6999394"/>
              <a:gd name="connsiteY3" fmla="*/ 6599363 h 6858000"/>
              <a:gd name="connsiteX4" fmla="*/ 319533 w 6999394"/>
              <a:gd name="connsiteY4" fmla="*/ 193787 h 6858000"/>
              <a:gd name="connsiteX5" fmla="*/ 371685 w 6999394"/>
              <a:gd name="connsiteY5" fmla="*/ 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99394" h="6858000">
                <a:moveTo>
                  <a:pt x="6999394" y="0"/>
                </a:moveTo>
                <a:lnTo>
                  <a:pt x="6999394" y="6858000"/>
                </a:lnTo>
                <a:lnTo>
                  <a:pt x="717029" y="6858000"/>
                </a:lnTo>
                <a:lnTo>
                  <a:pt x="623642" y="6599363"/>
                </a:lnTo>
                <a:cubicBezTo>
                  <a:pt x="-67685" y="4563346"/>
                  <a:pt x="-206622" y="2355719"/>
                  <a:pt x="319533" y="193787"/>
                </a:cubicBezTo>
                <a:lnTo>
                  <a:pt x="371685" y="1"/>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latshållare för innehåll 2">
            <a:extLst>
              <a:ext uri="{FF2B5EF4-FFF2-40B4-BE49-F238E27FC236}">
                <a16:creationId xmlns:a16="http://schemas.microsoft.com/office/drawing/2014/main" id="{44E546F0-1172-40B5-A398-7D3AF9E70A24}"/>
              </a:ext>
            </a:extLst>
          </p:cNvPr>
          <p:cNvSpPr>
            <a:spLocks noGrp="1"/>
          </p:cNvSpPr>
          <p:nvPr>
            <p:ph idx="1"/>
          </p:nvPr>
        </p:nvSpPr>
        <p:spPr>
          <a:xfrm>
            <a:off x="6096000" y="1399032"/>
            <a:ext cx="5927558" cy="4471416"/>
          </a:xfrm>
        </p:spPr>
        <p:txBody>
          <a:bodyPr anchor="ctr">
            <a:normAutofit/>
          </a:bodyPr>
          <a:lstStyle/>
          <a:p>
            <a:r>
              <a:rPr lang="sv-SE" dirty="0">
                <a:solidFill>
                  <a:schemeClr val="bg1"/>
                </a:solidFill>
              </a:rPr>
              <a:t>Laget består av 41 spelare (+1)</a:t>
            </a:r>
          </a:p>
          <a:p>
            <a:pPr lvl="1"/>
            <a:r>
              <a:rPr lang="sv-SE" dirty="0">
                <a:solidFill>
                  <a:schemeClr val="bg1"/>
                </a:solidFill>
              </a:rPr>
              <a:t>Vi begränsar det tillsvidare</a:t>
            </a:r>
          </a:p>
          <a:p>
            <a:r>
              <a:rPr lang="sv-SE" dirty="0">
                <a:solidFill>
                  <a:schemeClr val="bg1"/>
                </a:solidFill>
              </a:rPr>
              <a:t>Vi har spelare från nio olika skolor</a:t>
            </a:r>
          </a:p>
          <a:p>
            <a:r>
              <a:rPr lang="sv-SE" dirty="0">
                <a:solidFill>
                  <a:schemeClr val="bg1"/>
                </a:solidFill>
              </a:rPr>
              <a:t>Vi tränar två gånger i veckan under säsong</a:t>
            </a:r>
          </a:p>
          <a:p>
            <a:r>
              <a:rPr lang="sv-SE" dirty="0">
                <a:solidFill>
                  <a:schemeClr val="bg1"/>
                </a:solidFill>
              </a:rPr>
              <a:t>Vi upplever att spelarna blir mer och mer bekväma med varandra</a:t>
            </a:r>
          </a:p>
          <a:p>
            <a:r>
              <a:rPr lang="sv-SE" dirty="0">
                <a:solidFill>
                  <a:schemeClr val="bg1"/>
                </a:solidFill>
              </a:rPr>
              <a:t>Vi upplever även att våra tjejer uppträder så som vi förväntar oss </a:t>
            </a:r>
          </a:p>
        </p:txBody>
      </p:sp>
    </p:spTree>
    <p:extLst>
      <p:ext uri="{BB962C8B-B14F-4D97-AF65-F5344CB8AC3E}">
        <p14:creationId xmlns:p14="http://schemas.microsoft.com/office/powerpoint/2010/main" val="120902455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32CF2DA-5914-43A8-ABB9-560947FA3431}"/>
              </a:ext>
            </a:extLst>
          </p:cNvPr>
          <p:cNvSpPr>
            <a:spLocks noGrp="1"/>
          </p:cNvSpPr>
          <p:nvPr>
            <p:ph type="title"/>
          </p:nvPr>
        </p:nvSpPr>
        <p:spPr>
          <a:xfrm>
            <a:off x="444617" y="1445494"/>
            <a:ext cx="3976912" cy="4376572"/>
          </a:xfrm>
        </p:spPr>
        <p:txBody>
          <a:bodyPr anchor="ctr">
            <a:normAutofit/>
          </a:bodyPr>
          <a:lstStyle/>
          <a:p>
            <a:r>
              <a:rPr lang="sv-SE" sz="4800" dirty="0"/>
              <a:t>Tränare/Ledare</a:t>
            </a:r>
          </a:p>
        </p:txBody>
      </p:sp>
      <p:sp>
        <p:nvSpPr>
          <p:cNvPr id="8" name="Freeform: Shape 7">
            <a:extLst>
              <a:ext uri="{FF2B5EF4-FFF2-40B4-BE49-F238E27FC236}">
                <a16:creationId xmlns:a16="http://schemas.microsoft.com/office/drawing/2014/main" id="{DFF2AC85-FAA0-4844-813F-83C04D7382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7636" y="0"/>
            <a:ext cx="7281316" cy="6858000"/>
          </a:xfrm>
          <a:custGeom>
            <a:avLst/>
            <a:gdLst>
              <a:gd name="connsiteX0" fmla="*/ 361354 w 7281316"/>
              <a:gd name="connsiteY0" fmla="*/ 0 h 6858000"/>
              <a:gd name="connsiteX1" fmla="*/ 7281316 w 7281316"/>
              <a:gd name="connsiteY1" fmla="*/ 0 h 6858000"/>
              <a:gd name="connsiteX2" fmla="*/ 7281316 w 7281316"/>
              <a:gd name="connsiteY2" fmla="*/ 6858000 h 6858000"/>
              <a:gd name="connsiteX3" fmla="*/ 696735 w 7281316"/>
              <a:gd name="connsiteY3" fmla="*/ 6858000 h 6858000"/>
              <a:gd name="connsiteX4" fmla="*/ 690849 w 7281316"/>
              <a:gd name="connsiteY4" fmla="*/ 6842426 h 6858000"/>
              <a:gd name="connsiteX5" fmla="*/ 335637 w 7281316"/>
              <a:gd name="connsiteY5" fmla="*/ 9472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81316" h="6858000">
                <a:moveTo>
                  <a:pt x="361354" y="0"/>
                </a:moveTo>
                <a:lnTo>
                  <a:pt x="7281316" y="0"/>
                </a:lnTo>
                <a:lnTo>
                  <a:pt x="7281316" y="6858000"/>
                </a:lnTo>
                <a:lnTo>
                  <a:pt x="696735" y="6858000"/>
                </a:lnTo>
                <a:lnTo>
                  <a:pt x="690849" y="6842426"/>
                </a:lnTo>
                <a:cubicBezTo>
                  <a:pt x="-65870" y="4704140"/>
                  <a:pt x="-226206" y="2374054"/>
                  <a:pt x="335637" y="94722"/>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89CC0F1E-BAA2-47B1-8F83-7ECB9FD9E0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89558" y="0"/>
            <a:ext cx="6999394" cy="6858000"/>
          </a:xfrm>
          <a:custGeom>
            <a:avLst/>
            <a:gdLst>
              <a:gd name="connsiteX0" fmla="*/ 6999394 w 6999394"/>
              <a:gd name="connsiteY0" fmla="*/ 0 h 6858000"/>
              <a:gd name="connsiteX1" fmla="*/ 6999394 w 6999394"/>
              <a:gd name="connsiteY1" fmla="*/ 6858000 h 6858000"/>
              <a:gd name="connsiteX2" fmla="*/ 717029 w 6999394"/>
              <a:gd name="connsiteY2" fmla="*/ 6858000 h 6858000"/>
              <a:gd name="connsiteX3" fmla="*/ 623642 w 6999394"/>
              <a:gd name="connsiteY3" fmla="*/ 6599363 h 6858000"/>
              <a:gd name="connsiteX4" fmla="*/ 319533 w 6999394"/>
              <a:gd name="connsiteY4" fmla="*/ 193787 h 6858000"/>
              <a:gd name="connsiteX5" fmla="*/ 371685 w 6999394"/>
              <a:gd name="connsiteY5" fmla="*/ 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99394" h="6858000">
                <a:moveTo>
                  <a:pt x="6999394" y="0"/>
                </a:moveTo>
                <a:lnTo>
                  <a:pt x="6999394" y="6858000"/>
                </a:lnTo>
                <a:lnTo>
                  <a:pt x="717029" y="6858000"/>
                </a:lnTo>
                <a:lnTo>
                  <a:pt x="623642" y="6599363"/>
                </a:lnTo>
                <a:cubicBezTo>
                  <a:pt x="-67685" y="4563346"/>
                  <a:pt x="-206622" y="2355719"/>
                  <a:pt x="319533" y="193787"/>
                </a:cubicBezTo>
                <a:lnTo>
                  <a:pt x="371685" y="1"/>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Platshållare för innehåll 2">
            <a:extLst>
              <a:ext uri="{FF2B5EF4-FFF2-40B4-BE49-F238E27FC236}">
                <a16:creationId xmlns:a16="http://schemas.microsoft.com/office/drawing/2014/main" id="{6CB6AD7D-2914-4E35-A0A1-38EA8AB4F06E}"/>
              </a:ext>
            </a:extLst>
          </p:cNvPr>
          <p:cNvSpPr>
            <a:spLocks noGrp="1"/>
          </p:cNvSpPr>
          <p:nvPr>
            <p:ph idx="1"/>
          </p:nvPr>
        </p:nvSpPr>
        <p:spPr>
          <a:xfrm>
            <a:off x="5821960" y="1071535"/>
            <a:ext cx="6226029" cy="5124490"/>
          </a:xfrm>
        </p:spPr>
        <p:txBody>
          <a:bodyPr anchor="ctr">
            <a:normAutofit/>
          </a:bodyPr>
          <a:lstStyle/>
          <a:p>
            <a:r>
              <a:rPr lang="sv-SE" sz="2200" dirty="0">
                <a:solidFill>
                  <a:schemeClr val="bg1"/>
                </a:solidFill>
              </a:rPr>
              <a:t>Sara Sjöström</a:t>
            </a:r>
          </a:p>
          <a:p>
            <a:r>
              <a:rPr lang="sv-SE" sz="2200" dirty="0">
                <a:solidFill>
                  <a:schemeClr val="bg1"/>
                </a:solidFill>
              </a:rPr>
              <a:t>Rasmus Höglund</a:t>
            </a:r>
          </a:p>
          <a:p>
            <a:r>
              <a:rPr lang="sv-SE" sz="2200" dirty="0">
                <a:solidFill>
                  <a:schemeClr val="bg1"/>
                </a:solidFill>
              </a:rPr>
              <a:t>Linda Dahlman</a:t>
            </a:r>
          </a:p>
          <a:p>
            <a:r>
              <a:rPr lang="sv-SE" sz="2200" dirty="0">
                <a:solidFill>
                  <a:schemeClr val="bg1"/>
                </a:solidFill>
              </a:rPr>
              <a:t>Lotta Åkerberg</a:t>
            </a:r>
          </a:p>
          <a:p>
            <a:r>
              <a:rPr lang="sv-SE" sz="2200" dirty="0">
                <a:solidFill>
                  <a:schemeClr val="bg1"/>
                </a:solidFill>
              </a:rPr>
              <a:t>Madeleine Pettersson</a:t>
            </a:r>
          </a:p>
          <a:p>
            <a:r>
              <a:rPr lang="sv-SE" sz="2200" dirty="0">
                <a:solidFill>
                  <a:schemeClr val="bg1"/>
                </a:solidFill>
              </a:rPr>
              <a:t>Staffan Bengtsson</a:t>
            </a:r>
          </a:p>
          <a:p>
            <a:r>
              <a:rPr lang="sv-SE" sz="2200" dirty="0">
                <a:solidFill>
                  <a:schemeClr val="bg1"/>
                </a:solidFill>
              </a:rPr>
              <a:t>Therése Bruhner</a:t>
            </a:r>
          </a:p>
          <a:p>
            <a:r>
              <a:rPr lang="sv-SE" sz="2200" dirty="0">
                <a:solidFill>
                  <a:schemeClr val="bg1"/>
                </a:solidFill>
              </a:rPr>
              <a:t>Joakim Olsson</a:t>
            </a:r>
          </a:p>
          <a:p>
            <a:r>
              <a:rPr lang="sv-SE" sz="2200" dirty="0">
                <a:solidFill>
                  <a:schemeClr val="bg1"/>
                </a:solidFill>
              </a:rPr>
              <a:t>Elin Axelsson</a:t>
            </a:r>
          </a:p>
        </p:txBody>
      </p:sp>
    </p:spTree>
    <p:extLst>
      <p:ext uri="{BB962C8B-B14F-4D97-AF65-F5344CB8AC3E}">
        <p14:creationId xmlns:p14="http://schemas.microsoft.com/office/powerpoint/2010/main" val="1516106849"/>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3AA5E6E-2757-46CC-9E6E-987BDBAD40FC}"/>
              </a:ext>
            </a:extLst>
          </p:cNvPr>
          <p:cNvSpPr>
            <a:spLocks noGrp="1"/>
          </p:cNvSpPr>
          <p:nvPr>
            <p:ph type="title"/>
          </p:nvPr>
        </p:nvSpPr>
        <p:spPr>
          <a:xfrm>
            <a:off x="804673" y="1445494"/>
            <a:ext cx="3616856" cy="4376572"/>
          </a:xfrm>
        </p:spPr>
        <p:txBody>
          <a:bodyPr anchor="ctr">
            <a:normAutofit/>
          </a:bodyPr>
          <a:lstStyle/>
          <a:p>
            <a:r>
              <a:rPr lang="sv-SE" sz="4800"/>
              <a:t>Föräldrar och föräldrarollen </a:t>
            </a:r>
          </a:p>
        </p:txBody>
      </p:sp>
      <p:sp>
        <p:nvSpPr>
          <p:cNvPr id="8" name="Freeform: Shape 7">
            <a:extLst>
              <a:ext uri="{FF2B5EF4-FFF2-40B4-BE49-F238E27FC236}">
                <a16:creationId xmlns:a16="http://schemas.microsoft.com/office/drawing/2014/main" id="{DFF2AC85-FAA0-4844-813F-83C04D7382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7636" y="0"/>
            <a:ext cx="7281316" cy="6858000"/>
          </a:xfrm>
          <a:custGeom>
            <a:avLst/>
            <a:gdLst>
              <a:gd name="connsiteX0" fmla="*/ 361354 w 7281316"/>
              <a:gd name="connsiteY0" fmla="*/ 0 h 6858000"/>
              <a:gd name="connsiteX1" fmla="*/ 7281316 w 7281316"/>
              <a:gd name="connsiteY1" fmla="*/ 0 h 6858000"/>
              <a:gd name="connsiteX2" fmla="*/ 7281316 w 7281316"/>
              <a:gd name="connsiteY2" fmla="*/ 6858000 h 6858000"/>
              <a:gd name="connsiteX3" fmla="*/ 696735 w 7281316"/>
              <a:gd name="connsiteY3" fmla="*/ 6858000 h 6858000"/>
              <a:gd name="connsiteX4" fmla="*/ 690849 w 7281316"/>
              <a:gd name="connsiteY4" fmla="*/ 6842426 h 6858000"/>
              <a:gd name="connsiteX5" fmla="*/ 335637 w 7281316"/>
              <a:gd name="connsiteY5" fmla="*/ 9472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81316" h="6858000">
                <a:moveTo>
                  <a:pt x="361354" y="0"/>
                </a:moveTo>
                <a:lnTo>
                  <a:pt x="7281316" y="0"/>
                </a:lnTo>
                <a:lnTo>
                  <a:pt x="7281316" y="6858000"/>
                </a:lnTo>
                <a:lnTo>
                  <a:pt x="696735" y="6858000"/>
                </a:lnTo>
                <a:lnTo>
                  <a:pt x="690849" y="6842426"/>
                </a:lnTo>
                <a:cubicBezTo>
                  <a:pt x="-65870" y="4704140"/>
                  <a:pt x="-226206" y="2374054"/>
                  <a:pt x="335637" y="94722"/>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89CC0F1E-BAA2-47B1-8F83-7ECB9FD9E0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89558" y="0"/>
            <a:ext cx="6999394" cy="6858000"/>
          </a:xfrm>
          <a:custGeom>
            <a:avLst/>
            <a:gdLst>
              <a:gd name="connsiteX0" fmla="*/ 6999394 w 6999394"/>
              <a:gd name="connsiteY0" fmla="*/ 0 h 6858000"/>
              <a:gd name="connsiteX1" fmla="*/ 6999394 w 6999394"/>
              <a:gd name="connsiteY1" fmla="*/ 6858000 h 6858000"/>
              <a:gd name="connsiteX2" fmla="*/ 717029 w 6999394"/>
              <a:gd name="connsiteY2" fmla="*/ 6858000 h 6858000"/>
              <a:gd name="connsiteX3" fmla="*/ 623642 w 6999394"/>
              <a:gd name="connsiteY3" fmla="*/ 6599363 h 6858000"/>
              <a:gd name="connsiteX4" fmla="*/ 319533 w 6999394"/>
              <a:gd name="connsiteY4" fmla="*/ 193787 h 6858000"/>
              <a:gd name="connsiteX5" fmla="*/ 371685 w 6999394"/>
              <a:gd name="connsiteY5" fmla="*/ 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99394" h="6858000">
                <a:moveTo>
                  <a:pt x="6999394" y="0"/>
                </a:moveTo>
                <a:lnTo>
                  <a:pt x="6999394" y="6858000"/>
                </a:lnTo>
                <a:lnTo>
                  <a:pt x="717029" y="6858000"/>
                </a:lnTo>
                <a:lnTo>
                  <a:pt x="623642" y="6599363"/>
                </a:lnTo>
                <a:cubicBezTo>
                  <a:pt x="-67685" y="4563346"/>
                  <a:pt x="-206622" y="2355719"/>
                  <a:pt x="319533" y="193787"/>
                </a:cubicBezTo>
                <a:lnTo>
                  <a:pt x="371685" y="1"/>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Platshållare för innehåll 2">
            <a:extLst>
              <a:ext uri="{FF2B5EF4-FFF2-40B4-BE49-F238E27FC236}">
                <a16:creationId xmlns:a16="http://schemas.microsoft.com/office/drawing/2014/main" id="{68AFBBF5-2B82-4F72-8390-03EE72B4154A}"/>
              </a:ext>
            </a:extLst>
          </p:cNvPr>
          <p:cNvSpPr>
            <a:spLocks noGrp="1"/>
          </p:cNvSpPr>
          <p:nvPr>
            <p:ph idx="1"/>
          </p:nvPr>
        </p:nvSpPr>
        <p:spPr>
          <a:xfrm>
            <a:off x="6096000" y="1042738"/>
            <a:ext cx="6092952" cy="4827710"/>
          </a:xfrm>
        </p:spPr>
        <p:txBody>
          <a:bodyPr anchor="ctr">
            <a:normAutofit/>
          </a:bodyPr>
          <a:lstStyle/>
          <a:p>
            <a:r>
              <a:rPr lang="sv-SE" sz="2200" dirty="0">
                <a:solidFill>
                  <a:schemeClr val="bg1"/>
                </a:solidFill>
              </a:rPr>
              <a:t>Intresserade av barnens aktivitet</a:t>
            </a:r>
            <a:br>
              <a:rPr lang="sv-SE" sz="2200" dirty="0">
                <a:solidFill>
                  <a:schemeClr val="bg1"/>
                </a:solidFill>
              </a:rPr>
            </a:br>
            <a:r>
              <a:rPr lang="sv-SE" sz="2200" dirty="0">
                <a:solidFill>
                  <a:schemeClr val="bg1"/>
                </a:solidFill>
              </a:rPr>
              <a:t>-Ser till att barnen kommer till träning i tid!</a:t>
            </a:r>
            <a:br>
              <a:rPr lang="sv-SE" sz="2200" dirty="0">
                <a:solidFill>
                  <a:schemeClr val="bg1"/>
                </a:solidFill>
              </a:rPr>
            </a:br>
            <a:r>
              <a:rPr lang="sv-SE" sz="2200" dirty="0">
                <a:solidFill>
                  <a:schemeClr val="bg1"/>
                </a:solidFill>
              </a:rPr>
              <a:t>-Hjälper dem med att ha rätt utrustning</a:t>
            </a:r>
            <a:br>
              <a:rPr lang="sv-SE" sz="2200" dirty="0">
                <a:solidFill>
                  <a:schemeClr val="bg1"/>
                </a:solidFill>
              </a:rPr>
            </a:br>
            <a:r>
              <a:rPr lang="sv-SE" sz="2200" dirty="0">
                <a:solidFill>
                  <a:schemeClr val="bg1"/>
                </a:solidFill>
              </a:rPr>
              <a:t>-Men helst ska de planera detta själva</a:t>
            </a:r>
          </a:p>
          <a:p>
            <a:r>
              <a:rPr lang="sv-SE" sz="2200" dirty="0">
                <a:solidFill>
                  <a:schemeClr val="bg1"/>
                </a:solidFill>
              </a:rPr>
              <a:t>Tar del av information/utskick</a:t>
            </a:r>
            <a:br>
              <a:rPr lang="sv-SE" sz="2200" dirty="0">
                <a:solidFill>
                  <a:schemeClr val="bg1"/>
                </a:solidFill>
              </a:rPr>
            </a:br>
            <a:r>
              <a:rPr lang="sv-SE" sz="2200" dirty="0">
                <a:solidFill>
                  <a:schemeClr val="bg1"/>
                </a:solidFill>
              </a:rPr>
              <a:t>-Söker informationen</a:t>
            </a:r>
            <a:br>
              <a:rPr lang="sv-SE" sz="2200" dirty="0">
                <a:solidFill>
                  <a:schemeClr val="bg1"/>
                </a:solidFill>
              </a:rPr>
            </a:br>
            <a:r>
              <a:rPr lang="sv-SE" sz="2200" dirty="0">
                <a:solidFill>
                  <a:schemeClr val="bg1"/>
                </a:solidFill>
              </a:rPr>
              <a:t>-Svarar på kallelse i tid (ej innan de skickats ut)</a:t>
            </a:r>
          </a:p>
          <a:p>
            <a:r>
              <a:rPr lang="sv-SE" sz="2200" dirty="0">
                <a:solidFill>
                  <a:schemeClr val="bg1"/>
                </a:solidFill>
              </a:rPr>
              <a:t>Ställer upp när ni fått tider i arrangemang</a:t>
            </a:r>
            <a:br>
              <a:rPr lang="sv-SE" sz="2200" dirty="0">
                <a:solidFill>
                  <a:schemeClr val="bg1"/>
                </a:solidFill>
              </a:rPr>
            </a:br>
            <a:r>
              <a:rPr lang="sv-SE" sz="2200" dirty="0">
                <a:solidFill>
                  <a:schemeClr val="bg1"/>
                </a:solidFill>
              </a:rPr>
              <a:t>-Vid förhinder meddelar ni ansvariga </a:t>
            </a:r>
            <a:br>
              <a:rPr lang="sv-SE" sz="2200" dirty="0">
                <a:solidFill>
                  <a:schemeClr val="bg1"/>
                </a:solidFill>
              </a:rPr>
            </a:br>
            <a:r>
              <a:rPr lang="sv-SE" sz="2200" dirty="0">
                <a:solidFill>
                  <a:schemeClr val="bg1"/>
                </a:solidFill>
              </a:rPr>
              <a:t>-Byt gärna sinsemellan</a:t>
            </a:r>
          </a:p>
          <a:p>
            <a:r>
              <a:rPr lang="sv-SE" sz="2200" dirty="0">
                <a:solidFill>
                  <a:schemeClr val="bg1"/>
                </a:solidFill>
              </a:rPr>
              <a:t>Sitt gärna tillsammans med alla föräldrar i laget</a:t>
            </a:r>
          </a:p>
          <a:p>
            <a:r>
              <a:rPr lang="sv-SE" sz="2200" dirty="0">
                <a:solidFill>
                  <a:schemeClr val="bg1"/>
                </a:solidFill>
              </a:rPr>
              <a:t>Meddela om er dotter inte kan komma vid sjukdom.</a:t>
            </a:r>
          </a:p>
        </p:txBody>
      </p:sp>
    </p:spTree>
    <p:extLst>
      <p:ext uri="{BB962C8B-B14F-4D97-AF65-F5344CB8AC3E}">
        <p14:creationId xmlns:p14="http://schemas.microsoft.com/office/powerpoint/2010/main" val="419154498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3AA5E6E-2757-46CC-9E6E-987BDBAD40FC}"/>
              </a:ext>
            </a:extLst>
          </p:cNvPr>
          <p:cNvSpPr>
            <a:spLocks noGrp="1"/>
          </p:cNvSpPr>
          <p:nvPr>
            <p:ph type="title"/>
          </p:nvPr>
        </p:nvSpPr>
        <p:spPr>
          <a:xfrm>
            <a:off x="804673" y="1445494"/>
            <a:ext cx="3616856" cy="4376572"/>
          </a:xfrm>
        </p:spPr>
        <p:txBody>
          <a:bodyPr anchor="ctr">
            <a:normAutofit/>
          </a:bodyPr>
          <a:lstStyle/>
          <a:p>
            <a:r>
              <a:rPr lang="sv-SE" sz="4800"/>
              <a:t>Föräldrar och föräldrarollen </a:t>
            </a:r>
          </a:p>
        </p:txBody>
      </p:sp>
      <p:sp>
        <p:nvSpPr>
          <p:cNvPr id="8" name="Freeform: Shape 7">
            <a:extLst>
              <a:ext uri="{FF2B5EF4-FFF2-40B4-BE49-F238E27FC236}">
                <a16:creationId xmlns:a16="http://schemas.microsoft.com/office/drawing/2014/main" id="{DFF2AC85-FAA0-4844-813F-83C04D7382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7636" y="0"/>
            <a:ext cx="7281316" cy="6858000"/>
          </a:xfrm>
          <a:custGeom>
            <a:avLst/>
            <a:gdLst>
              <a:gd name="connsiteX0" fmla="*/ 361354 w 7281316"/>
              <a:gd name="connsiteY0" fmla="*/ 0 h 6858000"/>
              <a:gd name="connsiteX1" fmla="*/ 7281316 w 7281316"/>
              <a:gd name="connsiteY1" fmla="*/ 0 h 6858000"/>
              <a:gd name="connsiteX2" fmla="*/ 7281316 w 7281316"/>
              <a:gd name="connsiteY2" fmla="*/ 6858000 h 6858000"/>
              <a:gd name="connsiteX3" fmla="*/ 696735 w 7281316"/>
              <a:gd name="connsiteY3" fmla="*/ 6858000 h 6858000"/>
              <a:gd name="connsiteX4" fmla="*/ 690849 w 7281316"/>
              <a:gd name="connsiteY4" fmla="*/ 6842426 h 6858000"/>
              <a:gd name="connsiteX5" fmla="*/ 335637 w 7281316"/>
              <a:gd name="connsiteY5" fmla="*/ 9472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81316" h="6858000">
                <a:moveTo>
                  <a:pt x="361354" y="0"/>
                </a:moveTo>
                <a:lnTo>
                  <a:pt x="7281316" y="0"/>
                </a:lnTo>
                <a:lnTo>
                  <a:pt x="7281316" y="6858000"/>
                </a:lnTo>
                <a:lnTo>
                  <a:pt x="696735" y="6858000"/>
                </a:lnTo>
                <a:lnTo>
                  <a:pt x="690849" y="6842426"/>
                </a:lnTo>
                <a:cubicBezTo>
                  <a:pt x="-65870" y="4704140"/>
                  <a:pt x="-226206" y="2374054"/>
                  <a:pt x="335637" y="94722"/>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89CC0F1E-BAA2-47B1-8F83-7ECB9FD9E0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89558" y="0"/>
            <a:ext cx="6999394" cy="6858000"/>
          </a:xfrm>
          <a:custGeom>
            <a:avLst/>
            <a:gdLst>
              <a:gd name="connsiteX0" fmla="*/ 6999394 w 6999394"/>
              <a:gd name="connsiteY0" fmla="*/ 0 h 6858000"/>
              <a:gd name="connsiteX1" fmla="*/ 6999394 w 6999394"/>
              <a:gd name="connsiteY1" fmla="*/ 6858000 h 6858000"/>
              <a:gd name="connsiteX2" fmla="*/ 717029 w 6999394"/>
              <a:gd name="connsiteY2" fmla="*/ 6858000 h 6858000"/>
              <a:gd name="connsiteX3" fmla="*/ 623642 w 6999394"/>
              <a:gd name="connsiteY3" fmla="*/ 6599363 h 6858000"/>
              <a:gd name="connsiteX4" fmla="*/ 319533 w 6999394"/>
              <a:gd name="connsiteY4" fmla="*/ 193787 h 6858000"/>
              <a:gd name="connsiteX5" fmla="*/ 371685 w 6999394"/>
              <a:gd name="connsiteY5" fmla="*/ 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99394" h="6858000">
                <a:moveTo>
                  <a:pt x="6999394" y="0"/>
                </a:moveTo>
                <a:lnTo>
                  <a:pt x="6999394" y="6858000"/>
                </a:lnTo>
                <a:lnTo>
                  <a:pt x="717029" y="6858000"/>
                </a:lnTo>
                <a:lnTo>
                  <a:pt x="623642" y="6599363"/>
                </a:lnTo>
                <a:cubicBezTo>
                  <a:pt x="-67685" y="4563346"/>
                  <a:pt x="-206622" y="2355719"/>
                  <a:pt x="319533" y="193787"/>
                </a:cubicBezTo>
                <a:lnTo>
                  <a:pt x="371685" y="1"/>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Platshållare för innehåll 2">
            <a:extLst>
              <a:ext uri="{FF2B5EF4-FFF2-40B4-BE49-F238E27FC236}">
                <a16:creationId xmlns:a16="http://schemas.microsoft.com/office/drawing/2014/main" id="{68AFBBF5-2B82-4F72-8390-03EE72B4154A}"/>
              </a:ext>
            </a:extLst>
          </p:cNvPr>
          <p:cNvSpPr>
            <a:spLocks noGrp="1"/>
          </p:cNvSpPr>
          <p:nvPr>
            <p:ph idx="1"/>
          </p:nvPr>
        </p:nvSpPr>
        <p:spPr>
          <a:xfrm>
            <a:off x="6096000" y="1399032"/>
            <a:ext cx="5501834" cy="4471416"/>
          </a:xfrm>
        </p:spPr>
        <p:txBody>
          <a:bodyPr anchor="ctr">
            <a:normAutofit/>
          </a:bodyPr>
          <a:lstStyle/>
          <a:p>
            <a:r>
              <a:rPr lang="sv-SE" sz="2200" dirty="0">
                <a:solidFill>
                  <a:schemeClr val="bg1"/>
                </a:solidFill>
              </a:rPr>
              <a:t>Ni applåderar era barns försök och ambitioner</a:t>
            </a:r>
            <a:br>
              <a:rPr lang="sv-SE" sz="2200" dirty="0">
                <a:solidFill>
                  <a:schemeClr val="bg1"/>
                </a:solidFill>
              </a:rPr>
            </a:br>
            <a:r>
              <a:rPr lang="sv-SE" sz="2200" dirty="0">
                <a:solidFill>
                  <a:schemeClr val="bg1"/>
                </a:solidFill>
              </a:rPr>
              <a:t>-Inte resultatet</a:t>
            </a:r>
          </a:p>
          <a:p>
            <a:r>
              <a:rPr lang="sv-SE" sz="2200" dirty="0">
                <a:solidFill>
                  <a:schemeClr val="bg1"/>
                </a:solidFill>
              </a:rPr>
              <a:t>Sitter ni på läktaren är det bara fokus på att se matchen</a:t>
            </a:r>
            <a:br>
              <a:rPr lang="sv-SE" sz="2200" dirty="0">
                <a:solidFill>
                  <a:schemeClr val="bg1"/>
                </a:solidFill>
              </a:rPr>
            </a:br>
            <a:r>
              <a:rPr lang="sv-SE" sz="2200" dirty="0">
                <a:solidFill>
                  <a:schemeClr val="bg1"/>
                </a:solidFill>
              </a:rPr>
              <a:t>-Stoppa undan telefonen</a:t>
            </a:r>
            <a:br>
              <a:rPr lang="sv-SE" sz="2200" dirty="0">
                <a:solidFill>
                  <a:schemeClr val="bg1"/>
                </a:solidFill>
              </a:rPr>
            </a:br>
            <a:r>
              <a:rPr lang="sv-SE" sz="2200" dirty="0">
                <a:solidFill>
                  <a:schemeClr val="bg1"/>
                </a:solidFill>
              </a:rPr>
              <a:t>-Lugnt på läktaren för att inte störa träning</a:t>
            </a:r>
          </a:p>
          <a:p>
            <a:r>
              <a:rPr lang="sv-SE" sz="2200" dirty="0">
                <a:solidFill>
                  <a:schemeClr val="bg1"/>
                </a:solidFill>
              </a:rPr>
              <a:t>Som publik representerar även ni klubben!</a:t>
            </a:r>
            <a:br>
              <a:rPr lang="sv-SE" sz="2200" dirty="0">
                <a:solidFill>
                  <a:schemeClr val="bg1"/>
                </a:solidFill>
              </a:rPr>
            </a:br>
            <a:r>
              <a:rPr lang="sv-SE" sz="2200" dirty="0">
                <a:solidFill>
                  <a:schemeClr val="bg1"/>
                </a:solidFill>
              </a:rPr>
              <a:t>-Ert agerande påverkar spelare, laget och klubben</a:t>
            </a:r>
          </a:p>
          <a:p>
            <a:r>
              <a:rPr lang="sv-SE" sz="2200" dirty="0">
                <a:solidFill>
                  <a:schemeClr val="bg1"/>
                </a:solidFill>
              </a:rPr>
              <a:t>Ge inte tips på hur barnen ska spela</a:t>
            </a:r>
            <a:br>
              <a:rPr lang="sv-SE" sz="2200" dirty="0">
                <a:solidFill>
                  <a:schemeClr val="bg1"/>
                </a:solidFill>
              </a:rPr>
            </a:br>
            <a:r>
              <a:rPr lang="sv-SE" sz="2200" dirty="0">
                <a:solidFill>
                  <a:schemeClr val="bg1"/>
                </a:solidFill>
              </a:rPr>
              <a:t>-Varken i samband med match eller utanför planen</a:t>
            </a:r>
          </a:p>
        </p:txBody>
      </p:sp>
    </p:spTree>
    <p:extLst>
      <p:ext uri="{BB962C8B-B14F-4D97-AF65-F5344CB8AC3E}">
        <p14:creationId xmlns:p14="http://schemas.microsoft.com/office/powerpoint/2010/main" val="383519566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3AA5E6E-2757-46CC-9E6E-987BDBAD40FC}"/>
              </a:ext>
            </a:extLst>
          </p:cNvPr>
          <p:cNvSpPr>
            <a:spLocks noGrp="1"/>
          </p:cNvSpPr>
          <p:nvPr>
            <p:ph type="title"/>
          </p:nvPr>
        </p:nvSpPr>
        <p:spPr>
          <a:xfrm>
            <a:off x="804673" y="1445494"/>
            <a:ext cx="3616856" cy="4376572"/>
          </a:xfrm>
        </p:spPr>
        <p:txBody>
          <a:bodyPr anchor="ctr">
            <a:normAutofit/>
          </a:bodyPr>
          <a:lstStyle/>
          <a:p>
            <a:r>
              <a:rPr lang="sv-SE" sz="4800"/>
              <a:t>Föräldrar och föräldrarollen </a:t>
            </a:r>
          </a:p>
        </p:txBody>
      </p:sp>
      <p:sp>
        <p:nvSpPr>
          <p:cNvPr id="8" name="Freeform: Shape 7">
            <a:extLst>
              <a:ext uri="{FF2B5EF4-FFF2-40B4-BE49-F238E27FC236}">
                <a16:creationId xmlns:a16="http://schemas.microsoft.com/office/drawing/2014/main" id="{DFF2AC85-FAA0-4844-813F-83C04D7382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7636" y="0"/>
            <a:ext cx="7281316" cy="6858000"/>
          </a:xfrm>
          <a:custGeom>
            <a:avLst/>
            <a:gdLst>
              <a:gd name="connsiteX0" fmla="*/ 361354 w 7281316"/>
              <a:gd name="connsiteY0" fmla="*/ 0 h 6858000"/>
              <a:gd name="connsiteX1" fmla="*/ 7281316 w 7281316"/>
              <a:gd name="connsiteY1" fmla="*/ 0 h 6858000"/>
              <a:gd name="connsiteX2" fmla="*/ 7281316 w 7281316"/>
              <a:gd name="connsiteY2" fmla="*/ 6858000 h 6858000"/>
              <a:gd name="connsiteX3" fmla="*/ 696735 w 7281316"/>
              <a:gd name="connsiteY3" fmla="*/ 6858000 h 6858000"/>
              <a:gd name="connsiteX4" fmla="*/ 690849 w 7281316"/>
              <a:gd name="connsiteY4" fmla="*/ 6842426 h 6858000"/>
              <a:gd name="connsiteX5" fmla="*/ 335637 w 7281316"/>
              <a:gd name="connsiteY5" fmla="*/ 9472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81316" h="6858000">
                <a:moveTo>
                  <a:pt x="361354" y="0"/>
                </a:moveTo>
                <a:lnTo>
                  <a:pt x="7281316" y="0"/>
                </a:lnTo>
                <a:lnTo>
                  <a:pt x="7281316" y="6858000"/>
                </a:lnTo>
                <a:lnTo>
                  <a:pt x="696735" y="6858000"/>
                </a:lnTo>
                <a:lnTo>
                  <a:pt x="690849" y="6842426"/>
                </a:lnTo>
                <a:cubicBezTo>
                  <a:pt x="-65870" y="4704140"/>
                  <a:pt x="-226206" y="2374054"/>
                  <a:pt x="335637" y="94722"/>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89CC0F1E-BAA2-47B1-8F83-7ECB9FD9E0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89558" y="0"/>
            <a:ext cx="6999394" cy="6858000"/>
          </a:xfrm>
          <a:custGeom>
            <a:avLst/>
            <a:gdLst>
              <a:gd name="connsiteX0" fmla="*/ 6999394 w 6999394"/>
              <a:gd name="connsiteY0" fmla="*/ 0 h 6858000"/>
              <a:gd name="connsiteX1" fmla="*/ 6999394 w 6999394"/>
              <a:gd name="connsiteY1" fmla="*/ 6858000 h 6858000"/>
              <a:gd name="connsiteX2" fmla="*/ 717029 w 6999394"/>
              <a:gd name="connsiteY2" fmla="*/ 6858000 h 6858000"/>
              <a:gd name="connsiteX3" fmla="*/ 623642 w 6999394"/>
              <a:gd name="connsiteY3" fmla="*/ 6599363 h 6858000"/>
              <a:gd name="connsiteX4" fmla="*/ 319533 w 6999394"/>
              <a:gd name="connsiteY4" fmla="*/ 193787 h 6858000"/>
              <a:gd name="connsiteX5" fmla="*/ 371685 w 6999394"/>
              <a:gd name="connsiteY5" fmla="*/ 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99394" h="6858000">
                <a:moveTo>
                  <a:pt x="6999394" y="0"/>
                </a:moveTo>
                <a:lnTo>
                  <a:pt x="6999394" y="6858000"/>
                </a:lnTo>
                <a:lnTo>
                  <a:pt x="717029" y="6858000"/>
                </a:lnTo>
                <a:lnTo>
                  <a:pt x="623642" y="6599363"/>
                </a:lnTo>
                <a:cubicBezTo>
                  <a:pt x="-67685" y="4563346"/>
                  <a:pt x="-206622" y="2355719"/>
                  <a:pt x="319533" y="193787"/>
                </a:cubicBezTo>
                <a:lnTo>
                  <a:pt x="371685" y="1"/>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Platshållare för innehåll 2">
            <a:extLst>
              <a:ext uri="{FF2B5EF4-FFF2-40B4-BE49-F238E27FC236}">
                <a16:creationId xmlns:a16="http://schemas.microsoft.com/office/drawing/2014/main" id="{68AFBBF5-2B82-4F72-8390-03EE72B4154A}"/>
              </a:ext>
            </a:extLst>
          </p:cNvPr>
          <p:cNvSpPr>
            <a:spLocks noGrp="1"/>
          </p:cNvSpPr>
          <p:nvPr>
            <p:ph idx="1"/>
          </p:nvPr>
        </p:nvSpPr>
        <p:spPr>
          <a:xfrm>
            <a:off x="6096000" y="1941094"/>
            <a:ext cx="5501834" cy="3929353"/>
          </a:xfrm>
        </p:spPr>
        <p:txBody>
          <a:bodyPr anchor="ctr">
            <a:normAutofit/>
          </a:bodyPr>
          <a:lstStyle/>
          <a:p>
            <a:pPr marL="0" indent="0">
              <a:buNone/>
            </a:pPr>
            <a:r>
              <a:rPr lang="sv-SE" dirty="0">
                <a:solidFill>
                  <a:schemeClr val="bg1"/>
                </a:solidFill>
              </a:rPr>
              <a:t>Hur ni pratar med era barn om klubben, laget, ledare och andra spelare är absolut avgörande för hur bra vi kommer att få ihop laget, skapa trygghet, att vi ledare känner glädje och att vi som lag blir så bra som vi har möjlighet att bli.</a:t>
            </a:r>
          </a:p>
          <a:p>
            <a:pPr marL="0" indent="0">
              <a:buNone/>
            </a:pPr>
            <a:endParaRPr lang="sv-SE" sz="2200" dirty="0">
              <a:solidFill>
                <a:schemeClr val="bg1"/>
              </a:solidFill>
            </a:endParaRPr>
          </a:p>
        </p:txBody>
      </p:sp>
    </p:spTree>
    <p:extLst>
      <p:ext uri="{BB962C8B-B14F-4D97-AF65-F5344CB8AC3E}">
        <p14:creationId xmlns:p14="http://schemas.microsoft.com/office/powerpoint/2010/main" val="428102280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10440</TotalTime>
  <Words>2243</Words>
  <Application>Microsoft Office PowerPoint</Application>
  <PresentationFormat>Bredbild</PresentationFormat>
  <Paragraphs>291</Paragraphs>
  <Slides>41</Slides>
  <Notes>0</Notes>
  <HiddenSlides>0</HiddenSlides>
  <MMClips>0</MMClips>
  <ScaleCrop>false</ScaleCrop>
  <HeadingPairs>
    <vt:vector size="6" baseType="variant">
      <vt:variant>
        <vt:lpstr>Använt teckensnitt</vt:lpstr>
      </vt:variant>
      <vt:variant>
        <vt:i4>3</vt:i4>
      </vt:variant>
      <vt:variant>
        <vt:lpstr>Tema</vt:lpstr>
      </vt:variant>
      <vt:variant>
        <vt:i4>1</vt:i4>
      </vt:variant>
      <vt:variant>
        <vt:lpstr>Bildrubriker</vt:lpstr>
      </vt:variant>
      <vt:variant>
        <vt:i4>41</vt:i4>
      </vt:variant>
    </vt:vector>
  </HeadingPairs>
  <TitlesOfParts>
    <vt:vector size="45" baseType="lpstr">
      <vt:lpstr>Arial</vt:lpstr>
      <vt:lpstr>Calibri</vt:lpstr>
      <vt:lpstr>Calibri Light</vt:lpstr>
      <vt:lpstr>Office-tema</vt:lpstr>
      <vt:lpstr>Välkomna till föräldramöte IK Baltichov</vt:lpstr>
      <vt:lpstr>Agenda </vt:lpstr>
      <vt:lpstr>IK Baltichov</vt:lpstr>
      <vt:lpstr>Kontakt med kansliet</vt:lpstr>
      <vt:lpstr>Spelarna</vt:lpstr>
      <vt:lpstr>Tränare/Ledare</vt:lpstr>
      <vt:lpstr>Föräldrar och föräldrarollen </vt:lpstr>
      <vt:lpstr>Föräldrar och föräldrarollen </vt:lpstr>
      <vt:lpstr>Föräldrar och föräldrarollen </vt:lpstr>
      <vt:lpstr>Verksamhetsplan</vt:lpstr>
      <vt:lpstr>Verksamhetsplan Målsättning 2024/2025</vt:lpstr>
      <vt:lpstr>Verksamhetsplan Målsättning 2024/2025</vt:lpstr>
      <vt:lpstr>Verksamhetsplan Långsiktig plan</vt:lpstr>
      <vt:lpstr>Verksamhetsplan Långsiktig plan</vt:lpstr>
      <vt:lpstr>Vinnarskalle –Vad är det?</vt:lpstr>
      <vt:lpstr>Verksamhetsplan Träningar</vt:lpstr>
      <vt:lpstr>Verksamhetsplan Samträning med andra lag</vt:lpstr>
      <vt:lpstr>Verksamhetsplan Seriespel</vt:lpstr>
      <vt:lpstr>PowerPoint-presentation</vt:lpstr>
      <vt:lpstr>Verksamhetsplan Seriespel, forts.</vt:lpstr>
      <vt:lpstr>Verksamhetsplan Cuper 2024/2025</vt:lpstr>
      <vt:lpstr>Verksamhetsplan Övriga aktiviteter</vt:lpstr>
      <vt:lpstr>Verksamhetsplan Cupstege</vt:lpstr>
      <vt:lpstr>Framgång –Vad är det?</vt:lpstr>
      <vt:lpstr>Lagombuden informerar</vt:lpstr>
      <vt:lpstr>PowerPoint-presentation</vt:lpstr>
      <vt:lpstr>PowerPoint-presentation</vt:lpstr>
      <vt:lpstr>PowerPoint-presentation</vt:lpstr>
      <vt:lpstr>Kassören  informerar</vt:lpstr>
      <vt:lpstr>Ekonomi och lagkassa</vt:lpstr>
      <vt:lpstr>Försäljning</vt:lpstr>
      <vt:lpstr>Regler ekonomi</vt:lpstr>
      <vt:lpstr>TUKTA</vt:lpstr>
      <vt:lpstr>Varför?</vt:lpstr>
      <vt:lpstr>Hur?</vt:lpstr>
      <vt:lpstr>Kommunikation och plattformar</vt:lpstr>
      <vt:lpstr>Kläder</vt:lpstr>
      <vt:lpstr>PowerPoint-presentation</vt:lpstr>
      <vt:lpstr>PowerPoint-presentation</vt:lpstr>
      <vt:lpstr>Övrigt</vt:lpstr>
      <vt:lpstr>Avslutning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IK Baltichov</dc:title>
  <dc:creator>Staffan Bengtsson</dc:creator>
  <cp:lastModifiedBy>Staffan Bengtsson</cp:lastModifiedBy>
  <cp:revision>63</cp:revision>
  <dcterms:created xsi:type="dcterms:W3CDTF">2020-05-11T10:26:23Z</dcterms:created>
  <dcterms:modified xsi:type="dcterms:W3CDTF">2024-09-28T19:21:32Z</dcterms:modified>
</cp:coreProperties>
</file>